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317" r:id="rId2"/>
    <p:sldId id="258" r:id="rId3"/>
    <p:sldId id="332" r:id="rId4"/>
    <p:sldId id="333" r:id="rId5"/>
    <p:sldId id="441" r:id="rId6"/>
    <p:sldId id="442" r:id="rId7"/>
    <p:sldId id="436" r:id="rId8"/>
    <p:sldId id="437" r:id="rId9"/>
    <p:sldId id="443" r:id="rId10"/>
    <p:sldId id="450" r:id="rId11"/>
    <p:sldId id="447" r:id="rId12"/>
    <p:sldId id="445" r:id="rId13"/>
    <p:sldId id="331" r:id="rId14"/>
    <p:sldId id="425" r:id="rId15"/>
    <p:sldId id="448" r:id="rId16"/>
    <p:sldId id="449" r:id="rId17"/>
    <p:sldId id="414" r:id="rId18"/>
    <p:sldId id="297" r:id="rId19"/>
    <p:sldId id="298" r:id="rId20"/>
    <p:sldId id="302" r:id="rId21"/>
    <p:sldId id="325" r:id="rId22"/>
    <p:sldId id="452" r:id="rId23"/>
    <p:sldId id="510" r:id="rId24"/>
    <p:sldId id="509" r:id="rId25"/>
    <p:sldId id="477" r:id="rId26"/>
    <p:sldId id="475" r:id="rId27"/>
    <p:sldId id="456" r:id="rId28"/>
    <p:sldId id="457" r:id="rId29"/>
    <p:sldId id="416" r:id="rId30"/>
    <p:sldId id="496" r:id="rId31"/>
    <p:sldId id="497" r:id="rId32"/>
    <p:sldId id="461" r:id="rId33"/>
    <p:sldId id="463" r:id="rId34"/>
    <p:sldId id="387" r:id="rId35"/>
    <p:sldId id="478" r:id="rId36"/>
    <p:sldId id="420" r:id="rId37"/>
    <p:sldId id="423" r:id="rId38"/>
    <p:sldId id="486" r:id="rId39"/>
    <p:sldId id="489" r:id="rId40"/>
    <p:sldId id="487" r:id="rId41"/>
    <p:sldId id="490" r:id="rId42"/>
    <p:sldId id="488" r:id="rId43"/>
    <p:sldId id="491" r:id="rId44"/>
    <p:sldId id="492" r:id="rId45"/>
    <p:sldId id="494" r:id="rId46"/>
    <p:sldId id="493" r:id="rId47"/>
    <p:sldId id="495" r:id="rId48"/>
    <p:sldId id="424" r:id="rId49"/>
    <p:sldId id="465" r:id="rId50"/>
    <p:sldId id="508" r:id="rId51"/>
    <p:sldId id="498" r:id="rId52"/>
    <p:sldId id="344" r:id="rId53"/>
    <p:sldId id="427" r:id="rId54"/>
    <p:sldId id="428" r:id="rId55"/>
    <p:sldId id="429" r:id="rId56"/>
    <p:sldId id="479" r:id="rId57"/>
    <p:sldId id="480" r:id="rId58"/>
    <p:sldId id="499" r:id="rId59"/>
    <p:sldId id="485" r:id="rId60"/>
    <p:sldId id="469" r:id="rId61"/>
    <p:sldId id="513" r:id="rId62"/>
    <p:sldId id="407" r:id="rId63"/>
    <p:sldId id="511" r:id="rId64"/>
    <p:sldId id="484" r:id="rId65"/>
    <p:sldId id="512" r:id="rId66"/>
    <p:sldId id="501" r:id="rId67"/>
    <p:sldId id="502" r:id="rId68"/>
    <p:sldId id="503" r:id="rId69"/>
    <p:sldId id="434" r:id="rId70"/>
    <p:sldId id="504" r:id="rId71"/>
    <p:sldId id="359" r:id="rId72"/>
    <p:sldId id="473" r:id="rId73"/>
    <p:sldId id="474" r:id="rId74"/>
    <p:sldId id="506" r:id="rId75"/>
    <p:sldId id="505" r:id="rId76"/>
    <p:sldId id="435" r:id="rId77"/>
    <p:sldId id="507" r:id="rId78"/>
    <p:sldId id="392" r:id="rId7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лякина Надежда Николаевна" initials="МНН" lastIdx="2" clrIdx="0">
    <p:extLst>
      <p:ext uri="{19B8F6BF-5375-455C-9EA6-DF929625EA0E}">
        <p15:presenceInfo xmlns:p15="http://schemas.microsoft.com/office/powerpoint/2012/main" userId="S-1-5-21-3405410928-1988633095-994408585-11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27F977"/>
    <a:srgbClr val="2F70BF"/>
    <a:srgbClr val="3756F3"/>
    <a:srgbClr val="3F3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9" autoAdjust="0"/>
    <p:restoredTop sz="85047" autoAdjust="0"/>
  </p:normalViewPr>
  <p:slideViewPr>
    <p:cSldViewPr showGuides="1">
      <p:cViewPr varScale="1">
        <p:scale>
          <a:sx n="65" d="100"/>
          <a:sy n="65" d="100"/>
        </p:scale>
        <p:origin x="28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561C6-1211-4733-B502-EE5675DEB505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900C2-B527-4D29-B703-B3A32E0C2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593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900C2-B527-4D29-B703-B3A32E0C202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016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900C2-B527-4D29-B703-B3A32E0C202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621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900C2-B527-4D29-B703-B3A32E0C202B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111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900C2-B527-4D29-B703-B3A32E0C202B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993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900C2-B527-4D29-B703-B3A32E0C202B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508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b="1" dirty="0" smtClean="0"/>
              <a:t>Таблица  «</a:t>
            </a:r>
            <a:r>
              <a:rPr lang="en-US" sz="1600" b="1" dirty="0" smtClean="0"/>
              <a:t>Excel</a:t>
            </a:r>
            <a:r>
              <a:rPr lang="ru-RU" sz="1600" b="1" dirty="0" smtClean="0"/>
              <a:t>»  для обозначения адресного переноса  данных в графу 6  из  строк таблиц:   -5117;</a:t>
            </a:r>
            <a:r>
              <a:rPr lang="ru-RU" sz="1600" b="1" baseline="0" dirty="0" smtClean="0"/>
              <a:t>   - 1003.</a:t>
            </a:r>
            <a:endParaRPr lang="ru-RU" sz="1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900C2-B527-4D29-B703-B3A32E0C202B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212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900C2-B527-4D29-B703-B3A32E0C202B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16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Рентгеновские аппараты ВСЕГО (без компьютерных </a:t>
            </a:r>
            <a:r>
              <a:rPr lang="en-US" smtClean="0"/>
              <a:t> </a:t>
            </a:r>
            <a:r>
              <a:rPr lang="ru-RU" smtClean="0"/>
              <a:t>томографов</a:t>
            </a:r>
            <a:r>
              <a:rPr lang="ru-RU" dirty="0" smtClean="0"/>
              <a:t>) - Строка 15 таблицы 5117  равна сумме строк</a:t>
            </a:r>
            <a:r>
              <a:rPr lang="en-US" dirty="0" smtClean="0"/>
              <a:t> </a:t>
            </a:r>
            <a:r>
              <a:rPr lang="ru-RU" dirty="0" smtClean="0"/>
              <a:t>:</a:t>
            </a:r>
            <a:r>
              <a:rPr lang="ru-RU" baseline="0" dirty="0" smtClean="0"/>
              <a:t> (</a:t>
            </a:r>
            <a:r>
              <a:rPr lang="ru-RU" dirty="0" smtClean="0"/>
              <a:t>1+2+3+4+5+6+7+8+9+10+11+12+14)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900C2-B527-4D29-B703-B3A32E0C202B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595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Рентгеновские аппараты ВСЕГО (без компьютерных томографов) - Строка 15 таблицы 5117  равна сумме строк1+2+3+4+5+6+7+8+9+10+11+12+14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900C2-B527-4D29-B703-B3A32E0C202B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309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900C2-B527-4D29-B703-B3A32E0C202B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9189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900C2-B527-4D29-B703-B3A32E0C202B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215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8421">
              <a:spcBef>
                <a:spcPts val="0"/>
              </a:spcBef>
              <a:tabLst>
                <a:tab pos="267873" algn="l"/>
              </a:tabLst>
              <a:defRPr/>
            </a:pPr>
            <a:r>
              <a:rPr lang="ru-RU" altLang="ru-RU" dirty="0" smtClean="0">
                <a:solidFill>
                  <a:srgbClr val="FF0000"/>
                </a:solidFill>
              </a:rPr>
              <a:t>Хотелось сразу обратить  внимание </a:t>
            </a:r>
            <a:r>
              <a:rPr lang="ru-RU" altLang="ru-RU" baseline="0" dirty="0" smtClean="0">
                <a:solidFill>
                  <a:srgbClr val="FF0000"/>
                </a:solidFill>
              </a:rPr>
              <a:t> на исправление  допущенных ошибок при заполнении  отчета  </a:t>
            </a:r>
            <a:r>
              <a:rPr lang="ru-RU" altLang="ru-RU" b="1" baseline="0" dirty="0" smtClean="0">
                <a:solidFill>
                  <a:srgbClr val="FF0000"/>
                </a:solidFill>
              </a:rPr>
              <a:t>в</a:t>
            </a:r>
            <a:r>
              <a:rPr lang="ru-RU" altLang="ru-RU" baseline="0" dirty="0" smtClean="0">
                <a:solidFill>
                  <a:srgbClr val="FF0000"/>
                </a:solidFill>
              </a:rPr>
              <a:t> </a:t>
            </a:r>
            <a:r>
              <a:rPr lang="ru-RU" altLang="ru-RU" b="1" baseline="0" dirty="0" smtClean="0">
                <a:solidFill>
                  <a:srgbClr val="FF0000"/>
                </a:solidFill>
              </a:rPr>
              <a:t>системе «Барс», </a:t>
            </a:r>
            <a:r>
              <a:rPr lang="ru-RU" altLang="ru-RU" baseline="0" dirty="0" smtClean="0">
                <a:solidFill>
                  <a:srgbClr val="FF0000"/>
                </a:solidFill>
              </a:rPr>
              <a:t>- </a:t>
            </a:r>
            <a:r>
              <a:rPr lang="ru-RU" altLang="ru-RU" b="1" u="sng" baseline="0" dirty="0" smtClean="0">
                <a:solidFill>
                  <a:srgbClr val="FF0000"/>
                </a:solidFill>
              </a:rPr>
              <a:t>все исправления  и дополнения  строго обязательно  делать  на первичном звене, по элементам цепочки (т.е. по фактическому месту   допущенной ошибки), и не в коем случае  НЕ ДОПУСКАТЬ  правки сразу на СВОДАХ ,  с целью предотвращения  потерь информации , при дальнейшей работе со сводами.</a:t>
            </a:r>
            <a:endParaRPr lang="ru-RU" altLang="ru-RU" b="1" u="sng" dirty="0" smtClean="0">
              <a:solidFill>
                <a:srgbClr val="FF0000"/>
              </a:solidFill>
            </a:endParaRP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6217" indent="-28700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8027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723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644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5659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487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408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3291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67D3BBA-C77E-460A-88D6-EE4F4047ACAC}" type="slidenum">
              <a:rPr lang="ru-RU" altLang="ru-RU" smtClean="0">
                <a:latin typeface="Calibri" pitchFamily="34" charset="0"/>
              </a:rPr>
              <a:pPr/>
              <a:t>2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900C2-B527-4D29-B703-B3A32E0C202B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306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900C2-B527-4D29-B703-B3A32E0C202B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9045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графе 4 по строкам 20.1.2 ; 23  ячейки закрещены.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900C2-B527-4D29-B703-B3A32E0C202B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2842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900C2-B527-4D29-B703-B3A32E0C202B}" type="slidenum">
              <a:rPr lang="ru-RU" smtClean="0"/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4965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900C2-B527-4D29-B703-B3A32E0C202B}" type="slidenum">
              <a:rPr lang="ru-RU" smtClean="0"/>
              <a:t>73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0091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900C2-B527-4D29-B703-B3A32E0C202B}" type="slidenum">
              <a:rPr lang="ru-RU" smtClean="0"/>
              <a:t>75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341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Графа 3 таблицы 4601 равна сумме граф (4+5+5_1)- по всем строкам.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Графа 6  таблицы 4601 равна сумме граф ( 7+8+8_1)- по всем строкам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900C2-B527-4D29-B703-B3A32E0C202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379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Графа 3 таблицы 4701 равна сумме граф (4+5+5_1)- по всем строкам.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Графа 6 таблицы 4701 равна сумме граф ( 7+8+8_1)- по всем строкам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900C2-B527-4D29-B703-B3A32E0C202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059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Графа 3  таблицы 4801 равна сумме граф (4+5+5_1)- по всем строкам.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900C2-B527-4D29-B703-B3A32E0C202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072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900C2-B527-4D29-B703-B3A32E0C202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559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8421">
              <a:spcBef>
                <a:spcPts val="0"/>
              </a:spcBef>
              <a:tabLst>
                <a:tab pos="267873" algn="l"/>
              </a:tabLst>
              <a:defRPr/>
            </a:pPr>
            <a:endParaRPr lang="ru-RU" altLang="ru-RU" dirty="0" smtClean="0">
              <a:solidFill>
                <a:srgbClr val="FF0000"/>
              </a:solidFill>
            </a:endParaRP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6217" indent="-28700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8027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723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6448" indent="-22960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5659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487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4080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3291" indent="-229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67D3BBA-C77E-460A-88D6-EE4F4047ACAC}" type="slidenum">
              <a:rPr lang="ru-RU" altLang="ru-RU" smtClean="0">
                <a:latin typeface="Calibri" pitchFamily="34" charset="0"/>
              </a:rPr>
              <a:pPr/>
              <a:t>18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900C2-B527-4D29-B703-B3A32E0C202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921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900C2-B527-4D29-B703-B3A32E0C202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76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1789-E5CA-4FEC-AA78-43B0427C6D98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0D7C-46F1-420F-B3F8-C920B3EBB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08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1789-E5CA-4FEC-AA78-43B0427C6D98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0D7C-46F1-420F-B3F8-C920B3EBB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26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1789-E5CA-4FEC-AA78-43B0427C6D98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0D7C-46F1-420F-B3F8-C920B3EBB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326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214FF-B6E5-4AB5-A9CC-8D6575C55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1789-E5CA-4FEC-AA78-43B0427C6D98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0D7C-46F1-420F-B3F8-C920B3EBB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07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1789-E5CA-4FEC-AA78-43B0427C6D98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0D7C-46F1-420F-B3F8-C920B3EBB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78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1789-E5CA-4FEC-AA78-43B0427C6D98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0D7C-46F1-420F-B3F8-C920B3EBB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10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1789-E5CA-4FEC-AA78-43B0427C6D98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0D7C-46F1-420F-B3F8-C920B3EBB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00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1789-E5CA-4FEC-AA78-43B0427C6D98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0D7C-46F1-420F-B3F8-C920B3EBB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4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1789-E5CA-4FEC-AA78-43B0427C6D98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0D7C-46F1-420F-B3F8-C920B3EBB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305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1789-E5CA-4FEC-AA78-43B0427C6D98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0D7C-46F1-420F-B3F8-C920B3EBB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954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1789-E5CA-4FEC-AA78-43B0427C6D98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0D7C-46F1-420F-B3F8-C920B3EBB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75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71789-E5CA-4FEC-AA78-43B0427C6D98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F0D7C-46F1-420F-B3F8-C920B3EBB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52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mailto:stat@miacrost.r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6445" y="2269067"/>
            <a:ext cx="8620012" cy="4314516"/>
          </a:xfrm>
          <a:custGeom>
            <a:avLst/>
            <a:gdLst/>
            <a:ahLst/>
            <a:cxnLst/>
            <a:rect l="l" t="t" r="r" b="b"/>
            <a:pathLst>
              <a:path w="9144000" h="4216400">
                <a:moveTo>
                  <a:pt x="0" y="4216400"/>
                </a:moveTo>
                <a:lnTo>
                  <a:pt x="9144000" y="4216400"/>
                </a:lnTo>
                <a:lnTo>
                  <a:pt x="9144000" y="0"/>
                </a:lnTo>
                <a:lnTo>
                  <a:pt x="0" y="0"/>
                </a:lnTo>
                <a:lnTo>
                  <a:pt x="0" y="421640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6715125" y="6152832"/>
            <a:ext cx="1817314" cy="256480"/>
          </a:xfrm>
          <a:custGeom>
            <a:avLst/>
            <a:gdLst/>
            <a:ahLst/>
            <a:cxnLst/>
            <a:rect l="l" t="t" r="r" b="b"/>
            <a:pathLst>
              <a:path w="1428750" h="142875">
                <a:moveTo>
                  <a:pt x="0" y="142875"/>
                </a:moveTo>
                <a:lnTo>
                  <a:pt x="1428750" y="142875"/>
                </a:lnTo>
                <a:lnTo>
                  <a:pt x="1428750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684212" y="2565400"/>
            <a:ext cx="1905" cy="3225800"/>
          </a:xfrm>
          <a:custGeom>
            <a:avLst/>
            <a:gdLst/>
            <a:ahLst/>
            <a:cxnLst/>
            <a:rect l="l" t="t" r="r" b="b"/>
            <a:pathLst>
              <a:path w="1904" h="3225800">
                <a:moveTo>
                  <a:pt x="1587" y="0"/>
                </a:moveTo>
                <a:lnTo>
                  <a:pt x="0" y="3225800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761195" y="3116234"/>
            <a:ext cx="6712966" cy="180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b="1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Ростов-на -Дону, </a:t>
            </a:r>
            <a:r>
              <a:rPr lang="ru-RU" b="1" spc="-2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2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spc="-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b="1" spc="-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ноября 20</a:t>
            </a:r>
            <a:r>
              <a:rPr lang="en-US" b="1" spc="-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spc="-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spc="7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ru-RU" sz="1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14655">
              <a:lnSpc>
                <a:spcPct val="100000"/>
              </a:lnSpc>
            </a:pPr>
            <a:r>
              <a:rPr lang="ru-RU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Экономист ГБУ РО «МИАЦ»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1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b="1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МАЛЯКИНА  НАДЕЖДА НИКОЛАЕВНА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15125" y="6152832"/>
            <a:ext cx="1817314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lang="ru-RU" sz="1700" spc="-5" dirty="0" smtClean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ФФСН</a:t>
            </a:r>
            <a:r>
              <a:rPr sz="1700" spc="-105" dirty="0" smtClean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spc="-105" dirty="0" smtClean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700" dirty="0" smtClean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251520" y="304800"/>
            <a:ext cx="8568952" cy="174656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00FF"/>
                </a:solidFill>
              </a:rPr>
              <a:t>МИНИСТЕРСТВО   ЗДРАВООХРАНЕНИЯ</a:t>
            </a:r>
            <a:br>
              <a:rPr lang="ru-RU" sz="2000" dirty="0">
                <a:solidFill>
                  <a:srgbClr val="0000FF"/>
                </a:solidFill>
              </a:rPr>
            </a:br>
            <a:r>
              <a:rPr lang="ru-RU" sz="2000" dirty="0">
                <a:solidFill>
                  <a:srgbClr val="0000FF"/>
                </a:solidFill>
              </a:rPr>
              <a:t>РОСТОВСКОЙ ОБЛАСТИ</a:t>
            </a:r>
            <a:br>
              <a:rPr lang="ru-RU" sz="2000" dirty="0">
                <a:solidFill>
                  <a:srgbClr val="0000FF"/>
                </a:solidFill>
              </a:rPr>
            </a:br>
            <a:r>
              <a:rPr lang="ru-RU" sz="2000" b="1" dirty="0">
                <a:solidFill>
                  <a:srgbClr val="0000FF"/>
                </a:solidFill>
              </a:rPr>
              <a:t>ГБУ РО </a:t>
            </a:r>
            <a:r>
              <a:rPr lang="ru-RU" sz="2000" b="1" dirty="0" smtClean="0">
                <a:solidFill>
                  <a:srgbClr val="0000FF"/>
                </a:solidFill>
              </a:rPr>
              <a:t/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1800" b="1" dirty="0" smtClean="0">
                <a:solidFill>
                  <a:srgbClr val="0000FF"/>
                </a:solidFill>
              </a:rPr>
              <a:t> </a:t>
            </a:r>
            <a:r>
              <a:rPr lang="ru-RU" sz="1800" b="1" dirty="0">
                <a:solidFill>
                  <a:srgbClr val="0000FF"/>
                </a:solidFill>
              </a:rPr>
              <a:t>«</a:t>
            </a:r>
            <a:r>
              <a:rPr lang="ru-RU" sz="1600" b="1" dirty="0">
                <a:solidFill>
                  <a:srgbClr val="0000FF"/>
                </a:solidFill>
              </a:rPr>
              <a:t>МЕДИЦИНСКИЙ </a:t>
            </a:r>
            <a:r>
              <a:rPr lang="ru-RU" sz="1600" b="1" dirty="0" smtClean="0">
                <a:solidFill>
                  <a:srgbClr val="0000FF"/>
                </a:solidFill>
              </a:rPr>
              <a:t>ИНФОРМАЦИОННО-АНАЛИТИЧЕСКИЙ</a:t>
            </a:r>
            <a:r>
              <a:rPr lang="ru-RU" sz="1800" b="1" dirty="0" smtClean="0">
                <a:solidFill>
                  <a:srgbClr val="0000FF"/>
                </a:solidFill>
              </a:rPr>
              <a:t/>
            </a:r>
            <a:br>
              <a:rPr lang="ru-RU" sz="1800" b="1" dirty="0" smtClean="0">
                <a:solidFill>
                  <a:srgbClr val="0000FF"/>
                </a:solidFill>
              </a:rPr>
            </a:br>
            <a:r>
              <a:rPr lang="ru-RU" sz="1800" b="1" dirty="0" smtClean="0">
                <a:solidFill>
                  <a:srgbClr val="0000FF"/>
                </a:solidFill>
              </a:rPr>
              <a:t> </a:t>
            </a:r>
            <a:r>
              <a:rPr lang="ru-RU" sz="1600" b="1" dirty="0">
                <a:solidFill>
                  <a:srgbClr val="0000FF"/>
                </a:solidFill>
              </a:rPr>
              <a:t>ЦЕНТР»</a:t>
            </a:r>
          </a:p>
        </p:txBody>
      </p:sp>
      <p:pic>
        <p:nvPicPr>
          <p:cNvPr id="13" name="Picture 3" descr="C:\Documents and Settings\GolutvoAS\Рабочий стол\преза\originnal_df2a9b8293273ab8fe6e321631ebb8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7" y="116632"/>
            <a:ext cx="1551265" cy="193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3782" y="228000"/>
            <a:ext cx="1196690" cy="182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3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lvl="0"/>
            <a:r>
              <a:rPr lang="ru-RU" altLang="ru-RU" sz="2000" b="1" u="sng" dirty="0" smtClean="0">
                <a:solidFill>
                  <a:schemeClr val="bg1"/>
                </a:solidFill>
                <a:latin typeface="Times New Roman" pitchFamily="18" charset="0"/>
              </a:rPr>
              <a:t>Таблицы: - 4803</a:t>
            </a:r>
            <a:r>
              <a:rPr lang="ru-RU" altLang="ru-RU" sz="2000" u="sng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b="1" u="sng" dirty="0" smtClean="0">
                <a:solidFill>
                  <a:schemeClr val="bg1"/>
                </a:solidFill>
                <a:latin typeface="Times New Roman" pitchFamily="18" charset="0"/>
              </a:rPr>
              <a:t>Деятельность отделения гипербарической </a:t>
            </a:r>
            <a:r>
              <a:rPr lang="ru-RU" altLang="ru-RU" sz="2000" b="1" u="sng" dirty="0" err="1" smtClean="0">
                <a:solidFill>
                  <a:schemeClr val="bg1"/>
                </a:solidFill>
                <a:latin typeface="Times New Roman" pitchFamily="18" charset="0"/>
              </a:rPr>
              <a:t>оксигенации</a:t>
            </a:r>
            <a:r>
              <a:rPr lang="ru-RU" altLang="ru-RU" sz="2000" b="1" u="sng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b="1" u="sng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b="1" u="sng" dirty="0" smtClean="0">
                <a:solidFill>
                  <a:schemeClr val="bg1"/>
                </a:solidFill>
                <a:latin typeface="Times New Roman" pitchFamily="18" charset="0"/>
              </a:rPr>
              <a:t>        4804 – Логопедическая помощь</a:t>
            </a:r>
            <a:endParaRPr lang="ru-RU" alt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5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9"/>
            <a:ext cx="8229600" cy="19393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356992"/>
            <a:ext cx="8229600" cy="2808312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7956376" y="3933056"/>
            <a:ext cx="432048" cy="79208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7164288" y="3212976"/>
            <a:ext cx="1522512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Перенос данных из ф.30_1 табл.1100 гр.6 стр.131(номер. строк по </a:t>
            </a:r>
            <a:r>
              <a:rPr lang="ru-RU" sz="1100" b="1" dirty="0" err="1" smtClean="0">
                <a:solidFill>
                  <a:schemeClr val="tx1"/>
                </a:solidFill>
              </a:rPr>
              <a:t>экр</a:t>
            </a:r>
            <a:r>
              <a:rPr lang="ru-RU" sz="1100" b="1" dirty="0" smtClean="0">
                <a:solidFill>
                  <a:schemeClr val="tx1"/>
                </a:solidFill>
              </a:rPr>
              <a:t>. и </a:t>
            </a:r>
            <a:r>
              <a:rPr lang="ru-RU" sz="1100" b="1" dirty="0" err="1" smtClean="0">
                <a:solidFill>
                  <a:schemeClr val="tx1"/>
                </a:solidFill>
              </a:rPr>
              <a:t>печатн</a:t>
            </a:r>
            <a:r>
              <a:rPr lang="ru-RU" sz="1100" b="1" dirty="0" smtClean="0">
                <a:solidFill>
                  <a:schemeClr val="tx1"/>
                </a:solidFill>
              </a:rPr>
              <a:t>. форме)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9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755576" y="1340768"/>
            <a:ext cx="7776864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ru-RU" sz="1600" b="1" dirty="0" smtClean="0">
                <a:latin typeface="Times New Roman" pitchFamily="18" charset="0"/>
              </a:rPr>
              <a:t>Т. 4804 </a:t>
            </a:r>
            <a:r>
              <a:rPr lang="ru-RU" altLang="ru-RU" sz="1600" b="1" dirty="0">
                <a:latin typeface="Times New Roman" pitchFamily="18" charset="0"/>
              </a:rPr>
              <a:t>заполняется на основании сведений, указанных  в медицинской карте пациента,  получающего медицинскую помощь в амбулаторных условиях (ф.025/у) и истории развития ребенка (ф.112/у) Сведения заполняются по всем пациентам , закончившим занятия с логопедом.</a:t>
            </a:r>
            <a:br>
              <a:rPr lang="ru-RU" altLang="ru-RU" sz="1600" b="1" dirty="0">
                <a:latin typeface="Times New Roman" pitchFamily="18" charset="0"/>
              </a:rPr>
            </a:br>
            <a:r>
              <a:rPr lang="ru-RU" altLang="ru-RU" sz="1600" b="1" dirty="0">
                <a:latin typeface="Times New Roman" pitchFamily="18" charset="0"/>
              </a:rPr>
              <a:t>Сведения указанные в таблице, заверяются подписью ответственного лица.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7257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6632"/>
            <a:ext cx="8229600" cy="3600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4365104"/>
            <a:ext cx="3024336" cy="7200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365104"/>
            <a:ext cx="4320480" cy="7200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3717032"/>
            <a:ext cx="3024336" cy="6480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3717031"/>
            <a:ext cx="4320479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1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490" y="411480"/>
            <a:ext cx="8195310" cy="571468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u="sng" dirty="0" smtClean="0"/>
              <a:t>При заполнении таблиц, с целью  проверки, обращайте внимание на количество процедур, выделенных на 1 среднестатистического пациента</a:t>
            </a:r>
          </a:p>
          <a:p>
            <a:r>
              <a:rPr lang="ru-RU" sz="2400" dirty="0" smtClean="0">
                <a:solidFill>
                  <a:srgbClr val="0000FF"/>
                </a:solidFill>
              </a:rPr>
              <a:t>В отчете по таблицам </a:t>
            </a:r>
            <a:r>
              <a:rPr lang="ru-RU" sz="2400" dirty="0">
                <a:solidFill>
                  <a:srgbClr val="0000FF"/>
                </a:solidFill>
              </a:rPr>
              <a:t>4601, 4701, 4801 </a:t>
            </a:r>
            <a:r>
              <a:rPr lang="ru-RU" sz="2400" dirty="0" smtClean="0">
                <a:solidFill>
                  <a:srgbClr val="0000FF"/>
                </a:solidFill>
              </a:rPr>
              <a:t>добавлена строка регионального значения  (расчет отпущенных процедур на 1 среднестатистического пациента)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0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637"/>
            <a:ext cx="8229600" cy="1591472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ru-RU" altLang="ru-RU" sz="2000" b="1" u="sng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b="1" u="sng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b="1" u="sng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b="1" u="sng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центров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(отделений)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вспомогательных  репродуктивных технологий</a:t>
            </a:r>
            <a:r>
              <a:rPr lang="ru-RU" sz="2800" b="1" dirty="0">
                <a:solidFill>
                  <a:schemeClr val="bg1"/>
                </a:solidFill>
              </a:rPr>
              <a:t/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altLang="ru-RU" sz="1600" b="1" u="sng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altLang="ru-RU" sz="1600" b="1" u="sng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 rot="10800000" flipV="1">
            <a:off x="511276" y="1494503"/>
            <a:ext cx="1540444" cy="371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1600" b="1" dirty="0" smtClean="0">
                <a:solidFill>
                  <a:schemeClr val="bg1"/>
                </a:solidFill>
                <a:latin typeface="Times New Roman" pitchFamily="18" charset="0"/>
              </a:rPr>
              <a:t>Таблица4806</a:t>
            </a:r>
            <a:endParaRPr lang="ru-RU" altLang="ru-RU" sz="16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66109"/>
            <a:ext cx="8229600" cy="43712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3" y="1988838"/>
            <a:ext cx="2026568" cy="1368154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5436096" y="3356992"/>
            <a:ext cx="1944216" cy="48276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75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ru-RU" dirty="0"/>
          </a:p>
        </p:txBody>
      </p:sp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57200" y="246186"/>
            <a:ext cx="8229600" cy="1219832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(кабинета) медицинской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 rot="10800000" flipV="1">
            <a:off x="501444" y="904568"/>
            <a:ext cx="2342363" cy="436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4809</a:t>
            </a:r>
            <a:endParaRPr lang="ru-RU" altLang="ru-RU" sz="20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6018"/>
            <a:ext cx="8229600" cy="46559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1466019"/>
            <a:ext cx="1371564" cy="810853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7956428" y="2159862"/>
            <a:ext cx="648072" cy="57606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635896" y="2159863"/>
            <a:ext cx="2160240" cy="765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Стр.1  гр.3 = стр.2+стр.3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347864" y="3059125"/>
            <a:ext cx="2448272" cy="9459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Строка 3 </a:t>
            </a:r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равна </a:t>
            </a: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сумме строк </a:t>
            </a:r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4+5+6+7+8+9+10+ 11+ 12+13+14</a:t>
            </a:r>
            <a:endParaRPr lang="ru-RU" alt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18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1417638"/>
            <a:ext cx="8264769" cy="5179714"/>
          </a:xfrm>
          <a:prstGeom prst="rect">
            <a:avLst/>
          </a:prstGeom>
        </p:spPr>
      </p:pic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u="sng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b="1" u="sng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отделения (кабинета) медицинской профилактики      (</a:t>
            </a:r>
            <a:r>
              <a:rPr lang="ru-RU" sz="1600" b="1" dirty="0" smtClean="0">
                <a:solidFill>
                  <a:srgbClr val="FF0000"/>
                </a:solidFill>
              </a:rPr>
              <a:t>ПРОДОЛЖЕНИЕ </a:t>
            </a:r>
            <a:r>
              <a:rPr lang="ru-RU" sz="1600" b="1" dirty="0" smtClean="0">
                <a:solidFill>
                  <a:schemeClr val="bg1"/>
                </a:solidFill>
              </a:rPr>
              <a:t>)</a:t>
            </a:r>
            <a:r>
              <a:rPr lang="ru-RU" altLang="ru-RU" sz="1600" b="1" u="sng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1600" b="1" u="sng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1600" b="1" u="sng" dirty="0" smtClean="0">
                <a:solidFill>
                  <a:schemeClr val="bg1"/>
                </a:solidFill>
                <a:latin typeface="Times New Roman" pitchFamily="18" charset="0"/>
              </a:rPr>
              <a:t>табл.4809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915816" y="1512277"/>
            <a:ext cx="2880320" cy="764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Строка </a:t>
            </a:r>
            <a:r>
              <a:rPr lang="ru-RU" alt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alt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равна сумме </a:t>
            </a:r>
            <a:r>
              <a:rPr lang="ru-RU" alt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строк   с 14_1+ 14_27</a:t>
            </a:r>
            <a:endParaRPr lang="ru-RU" alt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453"/>
          <p:cNvSpPr txBox="1">
            <a:spLocks noChangeArrowheads="1"/>
          </p:cNvSpPr>
          <p:nvPr/>
        </p:nvSpPr>
        <p:spPr bwMode="auto">
          <a:xfrm>
            <a:off x="3779912" y="2807804"/>
            <a:ext cx="1734942" cy="12241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FF"/>
                </a:solidFill>
                <a:latin typeface="Times New Roman" pitchFamily="18" charset="0"/>
              </a:rPr>
              <a:t>Строку 14 «прочих школах» - необходимо расшифровать (в каких и сколько обучено)</a:t>
            </a:r>
            <a:endParaRPr lang="ru-RU" altLang="ru-RU" sz="12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2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323528" y="188640"/>
            <a:ext cx="8229600" cy="1143000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ru-RU" altLang="ru-RU" sz="2000" b="1" u="sng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b="1" u="sng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b="1" u="sng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b="1" u="sng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отделения (кабинета) медицинской профилактики      (</a:t>
            </a:r>
            <a:r>
              <a:rPr lang="ru-RU" sz="1600" b="1" dirty="0" smtClean="0">
                <a:solidFill>
                  <a:srgbClr val="FF0000"/>
                </a:solidFill>
              </a:rPr>
              <a:t>ПРОДОЛЖЕНИЕ </a:t>
            </a:r>
            <a:r>
              <a:rPr lang="ru-RU" sz="1600" b="1" dirty="0" smtClean="0">
                <a:solidFill>
                  <a:schemeClr val="bg1"/>
                </a:solidFill>
              </a:rPr>
              <a:t>)</a:t>
            </a:r>
            <a:r>
              <a:rPr lang="ru-RU" altLang="ru-RU" sz="1600" b="1" u="sng" dirty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1600" b="1" u="sng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1800" b="1" u="sng" dirty="0" smtClean="0">
                <a:solidFill>
                  <a:schemeClr val="bg1"/>
                </a:solidFill>
                <a:latin typeface="Times New Roman" pitchFamily="18" charset="0"/>
              </a:rPr>
              <a:t>табл.4809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H="1" flipV="1">
            <a:off x="358453" y="3763342"/>
            <a:ext cx="8204083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ru-RU" sz="1400" b="1" dirty="0" smtClean="0">
                <a:latin typeface="Times New Roman" pitchFamily="18" charset="0"/>
              </a:rPr>
              <a:t>Т. 4809 </a:t>
            </a:r>
            <a:r>
              <a:rPr lang="ru-RU" altLang="ru-RU" sz="1400" b="1" dirty="0">
                <a:latin typeface="Times New Roman" pitchFamily="18" charset="0"/>
              </a:rPr>
              <a:t>заполняется </a:t>
            </a:r>
            <a:r>
              <a:rPr lang="ru-RU" altLang="ru-RU" sz="1400" b="1" dirty="0" smtClean="0">
                <a:latin typeface="Times New Roman" pitchFamily="18" charset="0"/>
              </a:rPr>
              <a:t>в отделениях (кабинетах) медицинской профилактики, развернутых в соответствии с приказом МЗ России  от 06.10.97г. №295 на основании «Журнала работы по гигиеническому обучению  и воспитанию населения, пропаганды здорового образа жизни» , утвержденным данным приказом. </a:t>
            </a:r>
            <a:r>
              <a:rPr lang="ru-RU" sz="1400" b="1" dirty="0" smtClean="0">
                <a:latin typeface="Times New Roman" pitchFamily="18" charset="0"/>
              </a:rPr>
              <a:t>В  строке 1 указывается число обученных специалистами отделения (кабинета) медицинской профилактики педагогов,  работников культуры, родителей, молодежи, пенсионеров и детей на лекциях, семинарах, конференциях, школах, групповых беседах. </a:t>
            </a:r>
            <a:r>
              <a:rPr lang="ru-RU" altLang="ru-RU" sz="1400" b="1" dirty="0" smtClean="0">
                <a:latin typeface="Times New Roman" pitchFamily="18" charset="0"/>
              </a:rPr>
              <a:t>Сведения </a:t>
            </a:r>
            <a:r>
              <a:rPr lang="ru-RU" altLang="ru-RU" sz="1400" b="1" dirty="0">
                <a:latin typeface="Times New Roman" pitchFamily="18" charset="0"/>
              </a:rPr>
              <a:t>указанные в таблице, заверяются подписью ответственного лица.</a:t>
            </a:r>
          </a:p>
          <a:p>
            <a:endParaRPr lang="ru-RU" sz="14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453" y="1484784"/>
            <a:ext cx="797592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8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" y="1628800"/>
            <a:ext cx="8305800" cy="2376264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Times New Roman" pitchFamily="18" charset="0"/>
              </a:rPr>
              <a:t>   </a:t>
            </a:r>
            <a:endParaRPr lang="ru-RU" altLang="ru-RU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" name="object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52936"/>
          </a:xfrm>
          <a:custGeom>
            <a:avLst/>
            <a:gdLst/>
            <a:ahLst/>
            <a:cxnLst/>
            <a:rect l="l" t="t" r="r" b="b"/>
            <a:pathLst>
              <a:path w="9144000" h="4216400">
                <a:moveTo>
                  <a:pt x="0" y="4216400"/>
                </a:moveTo>
                <a:lnTo>
                  <a:pt x="9144000" y="4216400"/>
                </a:lnTo>
                <a:lnTo>
                  <a:pt x="9144000" y="0"/>
                </a:lnTo>
                <a:lnTo>
                  <a:pt x="0" y="0"/>
                </a:lnTo>
                <a:lnTo>
                  <a:pt x="0" y="421640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pPr algn="ctr">
              <a:spcBef>
                <a:spcPct val="0"/>
              </a:spcBef>
              <a:buFontTx/>
              <a:buNone/>
            </a:pPr>
            <a:endParaRPr lang="ru-RU" altLang="ru-RU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0" lvl="0" indent="0" algn="ctr" defTabSz="918421">
              <a:spcBef>
                <a:spcPts val="0"/>
              </a:spcBef>
              <a:buNone/>
              <a:tabLst>
                <a:tab pos="267873" algn="l"/>
              </a:tabLst>
              <a:defRPr/>
            </a:pP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</a:rPr>
              <a:t>РАЗДЕЛ </a:t>
            </a:r>
            <a:r>
              <a:rPr lang="en-US" altLang="ru-RU" b="1" dirty="0">
                <a:solidFill>
                  <a:schemeClr val="bg1"/>
                </a:solidFill>
                <a:latin typeface="Times New Roman" pitchFamily="18" charset="0"/>
              </a:rPr>
              <a:t>VI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</a:rPr>
              <a:t>. </a:t>
            </a:r>
            <a:endParaRPr lang="ru-RU" altLang="ru-RU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0" lvl="0" indent="0" algn="ctr" defTabSz="918421">
              <a:spcBef>
                <a:spcPts val="0"/>
              </a:spcBef>
              <a:buNone/>
              <a:tabLst>
                <a:tab pos="267873" algn="l"/>
              </a:tabLst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</a:rPr>
              <a:t>РАБОТА  ДИАГНОСТИЧЕСКИХ</a:t>
            </a:r>
            <a:r>
              <a:rPr lang="en-US" altLang="ru-RU" b="1" dirty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en-US" altLang="ru-RU" b="1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</a:rPr>
              <a:t>ОТДЕЛЕНИЙ (КАБИНЕТОВ)</a:t>
            </a:r>
            <a:r>
              <a:rPr lang="en-US" altLang="ru-RU" b="1" dirty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en-US" altLang="ru-RU" b="1" dirty="0">
                <a:solidFill>
                  <a:schemeClr val="bg1"/>
                </a:solidFill>
                <a:latin typeface="Times New Roman" pitchFamily="18" charset="0"/>
              </a:rPr>
            </a:br>
            <a:endParaRPr lang="ru-RU" altLang="ru-RU" b="1" dirty="0">
              <a:solidFill>
                <a:schemeClr val="bg1"/>
              </a:solidFill>
              <a:latin typeface="Times New Roman" pitchFamily="18" charset="0"/>
            </a:endParaRPr>
          </a:p>
          <a:p>
            <a:pPr defTabSz="918421">
              <a:spcBef>
                <a:spcPts val="0"/>
              </a:spcBef>
              <a:tabLst>
                <a:tab pos="267873" algn="l"/>
              </a:tabLst>
              <a:defRPr/>
            </a:pPr>
            <a:endParaRPr lang="ru-RU" alt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8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2412" y="260648"/>
            <a:ext cx="8639175" cy="1296143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839200" cy="4476869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900" b="1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Таблицы данного раздела заполняют в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медицинских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организациях, имеющих соответствующие диагностические службы. Включаются сведения об исследованиях, проведенных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в отделениях (кабинетах)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данной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медицинской организации</a:t>
            </a:r>
          </a:p>
          <a:p>
            <a:pPr algn="just">
              <a:lnSpc>
                <a:spcPct val="80000"/>
              </a:lnSpc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включаются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сведения об анализах и исследованиях,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проведенных в других организациях,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пациентам, обслуживаемым данной организацией</a:t>
            </a:r>
          </a:p>
          <a:p>
            <a:pPr algn="just">
              <a:lnSpc>
                <a:spcPct val="80000"/>
              </a:lnSpc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Если диагностические отделения данной организации оказывают помощь не только своим пациентам, но и пациентам, направленным другими организациями, в сведения о работе диагностического отделения включается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весь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объем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проведенной работы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, независимо от того, каким пациентам была оказана помощь</a:t>
            </a:r>
            <a:endParaRPr lang="ru-RU" altLang="ru-RU" sz="2000" dirty="0" smtClean="0">
              <a:latin typeface="Times New Roman" pitchFamily="18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308610" y="274320"/>
            <a:ext cx="8535355" cy="1282472"/>
          </a:xfrm>
        </p:spPr>
        <p:txBody>
          <a:bodyPr>
            <a:noAutofit/>
          </a:bodyPr>
          <a:lstStyle/>
          <a:p>
            <a:pPr marL="838200" indent="-838200"/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При заполнении раздела </a:t>
            </a:r>
            <a:r>
              <a:rPr lang="en-US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VI 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«Работа 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д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иагностических отделений (кабинетов)» ФФСН №30 следует иметь в виду</a:t>
            </a:r>
          </a:p>
        </p:txBody>
      </p:sp>
    </p:spTree>
    <p:extLst>
      <p:ext uri="{BB962C8B-B14F-4D97-AF65-F5344CB8AC3E}">
        <p14:creationId xmlns:p14="http://schemas.microsoft.com/office/powerpoint/2010/main" val="425528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60C56B1-1725-42DC-887B-1E0184F13AEA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2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76225" y="135640"/>
            <a:ext cx="8639175" cy="78105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52400" y="609600"/>
            <a:ext cx="8763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</a:rPr>
              <a:t>При заполнении ФФСН №30 следует иметь в виду</a:t>
            </a:r>
            <a:r>
              <a:rPr lang="ru-RU" sz="1800" b="1" dirty="0" smtClean="0">
                <a:latin typeface="Times New Roman" pitchFamily="18" charset="0"/>
              </a:rPr>
              <a:t>: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800" b="1" dirty="0" smtClean="0">
              <a:latin typeface="Times New Roman" pitchFamily="18" charset="0"/>
            </a:endParaRP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1800" dirty="0" smtClean="0">
                <a:latin typeface="Times New Roman" pitchFamily="18" charset="0"/>
              </a:rPr>
              <a:t>форма федерального статистического наблюдения № 30 составляется всеми медицинскими организациями, входящими в </a:t>
            </a:r>
            <a:r>
              <a:rPr lang="ru-RU" sz="1800" b="1" dirty="0" smtClean="0">
                <a:solidFill>
                  <a:srgbClr val="990033"/>
                </a:solidFill>
                <a:latin typeface="Times New Roman" pitchFamily="18" charset="0"/>
              </a:rPr>
              <a:t>номенклатуру медицинских организаций</a:t>
            </a:r>
            <a:r>
              <a:rPr lang="ru-RU" sz="1800" dirty="0" smtClean="0">
                <a:latin typeface="Times New Roman" pitchFamily="18" charset="0"/>
              </a:rPr>
              <a:t> (приказ Минздрава России от 06.08.2013 № 529н, зарегистрирован в Министерстве юстиции Российской Федерации 13.09.2013 № 29950) 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ru-RU" sz="1800" dirty="0" smtClean="0">
              <a:latin typeface="Times New Roman" pitchFamily="18" charset="0"/>
            </a:endParaRP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1800" dirty="0" smtClean="0">
                <a:latin typeface="Times New Roman" pitchFamily="18" charset="0"/>
              </a:rPr>
              <a:t>Клиники ВУЗов и НИИ также заполняют форму</a:t>
            </a:r>
            <a:r>
              <a:rPr lang="en-US" sz="1800" dirty="0" smtClean="0">
                <a:latin typeface="Times New Roman" pitchFamily="18" charset="0"/>
              </a:rPr>
              <a:t> (</a:t>
            </a:r>
            <a:r>
              <a:rPr lang="ru-RU" sz="1800" dirty="0" smtClean="0">
                <a:latin typeface="Times New Roman" pitchFamily="18" charset="0"/>
              </a:rPr>
              <a:t>независимо от подчинения)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ru-RU" sz="1800" dirty="0" smtClean="0">
              <a:latin typeface="Times New Roman" pitchFamily="18" charset="0"/>
            </a:endParaRP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1800" b="1" dirty="0" smtClean="0">
                <a:solidFill>
                  <a:srgbClr val="990033"/>
                </a:solidFill>
                <a:latin typeface="Times New Roman" pitchFamily="18" charset="0"/>
              </a:rPr>
              <a:t>ФФСН №30 заполняется всеми юридическими лицами в целом по организации, включая структурные подразделения (районные больницы, участковые больницы, амбулатории, филиалы, обособленные подразделения); каждым структурным подразделением юридического лица и отдельно по юридическому лицу без учета структурных подразделений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itchFamily="18" charset="0"/>
              </a:rPr>
              <a:t>Например,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044990"/>
              </p:ext>
            </p:extLst>
          </p:nvPr>
        </p:nvGraphicFramePr>
        <p:xfrm>
          <a:off x="242890" y="3965684"/>
          <a:ext cx="4267200" cy="2286072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296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Свод по юридическому лицу (районная больница</a:t>
                      </a: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(центральная)), включая структурные подразделения: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90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районная больница (центральная)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90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районная больница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90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участковая больница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90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амбулатория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90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филиал,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обособленное подразделение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Group 19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70762179"/>
              </p:ext>
            </p:extLst>
          </p:nvPr>
        </p:nvGraphicFramePr>
        <p:xfrm>
          <a:off x="4788024" y="4572001"/>
          <a:ext cx="4127376" cy="1066800"/>
        </p:xfrm>
        <a:graphic>
          <a:graphicData uri="http://schemas.openxmlformats.org/drawingml/2006/table">
            <a:tbl>
              <a:tblPr/>
              <a:tblGrid>
                <a:gridCol w="4127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Фтизиопульмонологический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центр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фтизиопульмонологический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центр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филиал центра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68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53"/>
          <p:cNvSpPr txBox="1">
            <a:spLocks noChangeArrowheads="1"/>
          </p:cNvSpPr>
          <p:nvPr/>
        </p:nvSpPr>
        <p:spPr bwMode="auto">
          <a:xfrm>
            <a:off x="457200" y="1700808"/>
            <a:ext cx="830580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Рентгенологическое исследование пациенту может состоять из просвечивания,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одной или нескольких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рентгенограмм</a:t>
            </a:r>
            <a:r>
              <a:rPr lang="ru-RU" alt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флюорограмм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, может состоять из каждого способа в отдельности или в сочетании их друг с другом. В связи с этим, числа, показываемые в графах 4-9 по соответствующим строкам в сумме, могут превышать числа в графе 3, но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могут быть меньше их.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990033"/>
                </a:solidFill>
                <a:latin typeface="Times New Roman" pitchFamily="18" charset="0"/>
              </a:rPr>
              <a:t>Примечание: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itchFamily="18" charset="0"/>
              </a:rPr>
              <a:t>для всех видов цифровой рентгенографии одним снимком считается однократная или серийная экспозиция, выполненная  в одной проекции, независимо от формы последующего сохранения изображения (электронный носитель, </a:t>
            </a:r>
            <a:r>
              <a:rPr lang="ru-RU" altLang="ru-RU" sz="1800" b="1" dirty="0" err="1">
                <a:latin typeface="Times New Roman" pitchFamily="18" charset="0"/>
              </a:rPr>
              <a:t>мультиформатная</a:t>
            </a:r>
            <a:r>
              <a:rPr lang="ru-RU" altLang="ru-RU" sz="1800" b="1" dirty="0">
                <a:latin typeface="Times New Roman" pitchFamily="18" charset="0"/>
              </a:rPr>
              <a:t> пленка, бумажная копия и др.)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itchFamily="18" charset="0"/>
              </a:rPr>
              <a:t>При рентгеновской компьютерной или магнитно-резонансной томографии учитывается только число исследований в соответствии с утвержденным перечнем лучевых методов исследования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9512" y="35476"/>
            <a:ext cx="8639175" cy="1521316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</a:rPr>
              <a:t>1.</a:t>
            </a:r>
            <a:r>
              <a:rPr lang="ru-RU" altLang="ru-RU" sz="2800" b="1" dirty="0">
                <a:latin typeface="Times New Roman" pitchFamily="18" charset="0"/>
              </a:rPr>
              <a:t> </a:t>
            </a:r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</a:rPr>
              <a:t>Рентгенодиагностические исследования</a:t>
            </a:r>
            <a:b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</a:rPr>
              <a:t>(без профилактических исследований)</a:t>
            </a:r>
            <a:b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 rot="10800000" flipV="1">
            <a:off x="179512" y="980728"/>
            <a:ext cx="23762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5100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87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0308" y="152400"/>
            <a:ext cx="7829636" cy="1003560"/>
          </a:xfrm>
          <a:solidFill>
            <a:srgbClr val="2F70BF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5100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53"/>
          <p:cNvSpPr>
            <a:spLocks noChangeArrowheads="1"/>
          </p:cNvSpPr>
          <p:nvPr/>
        </p:nvSpPr>
        <p:spPr bwMode="auto">
          <a:xfrm rot="10800000" flipV="1">
            <a:off x="363415" y="1489363"/>
            <a:ext cx="8307586" cy="12195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Таблица заполняется на основании  учётных форм  №050/ и  №039-5/у,  утверждённых  Приказом №1030 от 04.10.1980г.</a:t>
            </a:r>
            <a:endParaRPr lang="ru-RU" altLang="ru-RU" sz="18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0" name="Rectangle 453"/>
          <p:cNvSpPr txBox="1">
            <a:spLocks noChangeArrowheads="1"/>
          </p:cNvSpPr>
          <p:nvPr/>
        </p:nvSpPr>
        <p:spPr bwMode="auto">
          <a:xfrm rot="10800000" flipV="1">
            <a:off x="285838" y="4711902"/>
            <a:ext cx="8400960" cy="1597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marL="0" indent="0" algn="ctr" defTabSz="914400" rtl="0" eaLnBrk="0" latinLnBrk="0" hangingPunct="0">
              <a:spcBef>
                <a:spcPct val="20000"/>
              </a:spcBef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ctr" defTabSz="914400" rtl="0" eaLnBrk="0" latinLnBrk="0" hangingPunct="0">
              <a:spcBef>
                <a:spcPct val="20000"/>
              </a:spcBef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ctr" defTabSz="914400" rtl="0" eaLnBrk="0" latinLnBrk="0" hangingPunct="0"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ctr" defTabSz="914400" rtl="0" eaLnBrk="0" latinLnBrk="0" hangingPunct="0">
              <a:spcBef>
                <a:spcPct val="20000"/>
              </a:spcBef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ctr" defTabSz="914400" rtl="0" eaLnBrk="0" latinLnBrk="0" hangingPunct="0">
              <a:spcBef>
                <a:spcPct val="20000"/>
              </a:spcBef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5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стр.4.1 гр.4 исследования, которые выполняются совместно с :-хирургами, -урологами, -гинекологами и т.д. необходимо показывать в табл.5111</a:t>
            </a:r>
          </a:p>
          <a:p>
            <a:pPr>
              <a:spcBef>
                <a:spcPct val="0"/>
              </a:spcBef>
            </a:pPr>
            <a:r>
              <a:rPr lang="ru-RU" altLang="ru-RU" sz="5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стр.3.1 гр.10  без контрастирования рентгенографии брюшной полости делают при подозрении: - на кишечную непроходимость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altLang="ru-RU" sz="5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-  на перфорацию полого органа  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altLang="ru-RU" sz="5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-  на наличие инородного тела   </a:t>
            </a:r>
          </a:p>
          <a:p>
            <a:pPr>
              <a:spcBef>
                <a:spcPct val="0"/>
              </a:spcBef>
            </a:pPr>
            <a:endParaRPr lang="ru-RU" altLang="ru-RU" sz="16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1" name="Rectangle 453"/>
          <p:cNvSpPr>
            <a:spLocks noChangeArrowheads="1"/>
          </p:cNvSpPr>
          <p:nvPr/>
        </p:nvSpPr>
        <p:spPr bwMode="auto">
          <a:xfrm rot="10800000" flipV="1">
            <a:off x="515815" y="2852937"/>
            <a:ext cx="8307586" cy="12961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В таблицу 5100  включаются </a:t>
            </a:r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рентгенологические диагностические исследования </a:t>
            </a:r>
            <a:r>
              <a:rPr lang="ru-RU" alt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исключением: профилактических (таб. 5114), интервенционных (таб. 5111) и компьютерно-</a:t>
            </a:r>
            <a:r>
              <a:rPr lang="ru-RU" altLang="ru-RU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томографических</a:t>
            </a:r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исследований </a:t>
            </a:r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(таб. 5113)</a:t>
            </a:r>
            <a:endParaRPr lang="ru-RU" altLang="ru-RU" sz="1600" b="1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55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53"/>
          <p:cNvSpPr txBox="1">
            <a:spLocks noGrp="1" noChangeArrowheads="1"/>
          </p:cNvSpPr>
          <p:nvPr>
            <p:ph idx="1"/>
          </p:nvPr>
        </p:nvSpPr>
        <p:spPr bwMode="auto">
          <a:xfrm>
            <a:off x="475928" y="260648"/>
            <a:ext cx="8293224" cy="16561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>
            <a:normAutofit fontScale="77500" lnSpcReduction="20000"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en-US" altLang="ru-RU" sz="1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ru-RU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altLang="ru-RU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Строка 1 должна быть равна сумме строк 2+3+4+5+6+7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всем графам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В графе 3 указывается общее количество пациентов, которым выполнены рентгенодиагностические исследования; в графах с 4 по 9 отражается количество снимков сделанных , при исследовании, пациентам.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alt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Графа 12_1 равна  ( графа 3 минус графа 11, минус графа 12)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53"/>
          <p:cNvSpPr txBox="1">
            <a:spLocks noChangeArrowheads="1"/>
          </p:cNvSpPr>
          <p:nvPr/>
        </p:nvSpPr>
        <p:spPr bwMode="auto">
          <a:xfrm>
            <a:off x="475928" y="2031132"/>
            <a:ext cx="8290617" cy="15121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alt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Графа 3 больше суммы граф 11+12 по всем строкам за </a:t>
            </a:r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счет исследований, выполненных пациентам, получавшим медицинскую помощь в стационарных условиях </a:t>
            </a:r>
            <a:endParaRPr lang="ru-RU" alt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sz="1600" b="1" dirty="0">
                <a:solidFill>
                  <a:srgbClr val="FF0000"/>
                </a:solidFill>
              </a:rPr>
              <a:t>Для амбулаторных организаций графа 3 равна сумме граф 11+12</a:t>
            </a:r>
            <a:endParaRPr lang="en-US" alt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alt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графе 10 учитываются исследования (не процедуры), выполненные с любым видом контрастирования</a:t>
            </a:r>
            <a:endParaRPr lang="ru-RU" altLang="ru-RU" sz="16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" name="Rectangle 453"/>
          <p:cNvSpPr txBox="1">
            <a:spLocks noChangeArrowheads="1"/>
          </p:cNvSpPr>
          <p:nvPr/>
        </p:nvSpPr>
        <p:spPr bwMode="auto">
          <a:xfrm>
            <a:off x="475928" y="3657600"/>
            <a:ext cx="8363269" cy="2147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ru-RU" sz="1600" b="1" dirty="0">
                <a:solidFill>
                  <a:srgbClr val="0000FF"/>
                </a:solidFill>
              </a:rPr>
              <a:t>по всем графам</a:t>
            </a:r>
          </a:p>
          <a:p>
            <a:pPr algn="just">
              <a:defRPr/>
            </a:pPr>
            <a:r>
              <a:rPr lang="ru-RU" sz="1600" b="1" dirty="0" err="1" smtClean="0">
                <a:solidFill>
                  <a:srgbClr val="0000FF"/>
                </a:solidFill>
              </a:rPr>
              <a:t>Стр</a:t>
            </a:r>
            <a:r>
              <a:rPr lang="ru-RU" sz="1600" b="1" dirty="0" smtClean="0">
                <a:solidFill>
                  <a:srgbClr val="0000FF"/>
                </a:solidFill>
              </a:rPr>
              <a:t> 3</a:t>
            </a:r>
            <a:r>
              <a:rPr lang="en-US" sz="1600" b="1" dirty="0" smtClean="0">
                <a:solidFill>
                  <a:srgbClr val="0000FF"/>
                </a:solidFill>
              </a:rPr>
              <a:t>&gt;</a:t>
            </a:r>
            <a:r>
              <a:rPr lang="ru-RU" sz="1600" b="1" dirty="0" smtClean="0">
                <a:solidFill>
                  <a:srgbClr val="0000FF"/>
                </a:solidFill>
              </a:rPr>
              <a:t>=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ru-RU" sz="1600" b="1" dirty="0" err="1" smtClean="0">
                <a:solidFill>
                  <a:srgbClr val="0000FF"/>
                </a:solidFill>
              </a:rPr>
              <a:t>стр</a:t>
            </a:r>
            <a:r>
              <a:rPr lang="ru-RU" sz="1600" b="1" dirty="0" smtClean="0">
                <a:solidFill>
                  <a:srgbClr val="0000FF"/>
                </a:solidFill>
              </a:rPr>
              <a:t> 3.1 + </a:t>
            </a:r>
            <a:r>
              <a:rPr lang="ru-RU" sz="1600" b="1" dirty="0" err="1" smtClean="0">
                <a:solidFill>
                  <a:srgbClr val="0000FF"/>
                </a:solidFill>
              </a:rPr>
              <a:t>стр</a:t>
            </a:r>
            <a:r>
              <a:rPr lang="ru-RU" sz="1600" b="1" dirty="0" smtClean="0">
                <a:solidFill>
                  <a:srgbClr val="0000FF"/>
                </a:solidFill>
              </a:rPr>
              <a:t> 3.2  Кроме подстрочников по строке 3 учитываются исследования:  желчевыводящих путей, полости рта и глотки, </a:t>
            </a:r>
            <a:r>
              <a:rPr lang="ru-RU" sz="1600" b="1" dirty="0" err="1" smtClean="0">
                <a:solidFill>
                  <a:srgbClr val="0000FF"/>
                </a:solidFill>
              </a:rPr>
              <a:t>фарингография</a:t>
            </a:r>
            <a:r>
              <a:rPr lang="ru-RU" sz="1600" b="1" dirty="0" smtClean="0">
                <a:solidFill>
                  <a:srgbClr val="0000FF"/>
                </a:solidFill>
              </a:rPr>
              <a:t>.</a:t>
            </a:r>
          </a:p>
          <a:p>
            <a:pPr algn="just">
              <a:defRPr/>
            </a:pPr>
            <a:r>
              <a:rPr lang="ru-RU" sz="1600" b="1" dirty="0" err="1" smtClean="0">
                <a:solidFill>
                  <a:srgbClr val="0000FF"/>
                </a:solidFill>
              </a:rPr>
              <a:t>Стр</a:t>
            </a:r>
            <a:r>
              <a:rPr lang="ru-RU" sz="1600" b="1" dirty="0" smtClean="0">
                <a:solidFill>
                  <a:srgbClr val="0000FF"/>
                </a:solidFill>
              </a:rPr>
              <a:t> 4</a:t>
            </a:r>
            <a:r>
              <a:rPr lang="en-US" sz="1600" b="1" dirty="0" smtClean="0">
                <a:solidFill>
                  <a:srgbClr val="0000FF"/>
                </a:solidFill>
              </a:rPr>
              <a:t> &gt;</a:t>
            </a:r>
            <a:r>
              <a:rPr lang="ru-RU" sz="1600" b="1" dirty="0" smtClean="0">
                <a:solidFill>
                  <a:srgbClr val="0000FF"/>
                </a:solidFill>
              </a:rPr>
              <a:t>=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ru-RU" sz="1600" b="1" dirty="0" err="1" smtClean="0">
                <a:solidFill>
                  <a:srgbClr val="0000FF"/>
                </a:solidFill>
              </a:rPr>
              <a:t>стр</a:t>
            </a:r>
            <a:r>
              <a:rPr lang="ru-RU" sz="1600" b="1" dirty="0" smtClean="0">
                <a:solidFill>
                  <a:srgbClr val="0000FF"/>
                </a:solidFill>
              </a:rPr>
              <a:t> 4.1 + </a:t>
            </a:r>
            <a:r>
              <a:rPr lang="ru-RU" sz="1600" b="1" dirty="0" err="1" smtClean="0">
                <a:solidFill>
                  <a:srgbClr val="0000FF"/>
                </a:solidFill>
              </a:rPr>
              <a:t>стр</a:t>
            </a:r>
            <a:r>
              <a:rPr lang="ru-RU" sz="1600" b="1" dirty="0" smtClean="0">
                <a:solidFill>
                  <a:srgbClr val="0000FF"/>
                </a:solidFill>
              </a:rPr>
              <a:t> 4.2 + </a:t>
            </a:r>
            <a:r>
              <a:rPr lang="ru-RU" sz="1600" b="1" dirty="0" err="1" smtClean="0">
                <a:solidFill>
                  <a:srgbClr val="0000FF"/>
                </a:solidFill>
              </a:rPr>
              <a:t>стр</a:t>
            </a:r>
            <a:r>
              <a:rPr lang="ru-RU" sz="1600" b="1" dirty="0" smtClean="0">
                <a:solidFill>
                  <a:srgbClr val="0000FF"/>
                </a:solidFill>
              </a:rPr>
              <a:t> 4.3 + </a:t>
            </a:r>
            <a:r>
              <a:rPr lang="ru-RU" sz="1600" b="1" dirty="0" err="1" smtClean="0">
                <a:solidFill>
                  <a:srgbClr val="0000FF"/>
                </a:solidFill>
              </a:rPr>
              <a:t>стр</a:t>
            </a:r>
            <a:r>
              <a:rPr lang="ru-RU" sz="1600" b="1" dirty="0" smtClean="0">
                <a:solidFill>
                  <a:srgbClr val="0000FF"/>
                </a:solidFill>
              </a:rPr>
              <a:t> 4.4+ </a:t>
            </a:r>
            <a:r>
              <a:rPr lang="ru-RU" sz="1600" b="1" dirty="0" err="1" smtClean="0">
                <a:solidFill>
                  <a:srgbClr val="0000FF"/>
                </a:solidFill>
              </a:rPr>
              <a:t>стр</a:t>
            </a:r>
            <a:r>
              <a:rPr lang="ru-RU" sz="1600" b="1" dirty="0" smtClean="0">
                <a:solidFill>
                  <a:srgbClr val="0000FF"/>
                </a:solidFill>
              </a:rPr>
              <a:t> 4.5+ </a:t>
            </a:r>
            <a:r>
              <a:rPr lang="ru-RU" sz="1600" b="1" dirty="0" err="1" smtClean="0">
                <a:solidFill>
                  <a:srgbClr val="0000FF"/>
                </a:solidFill>
              </a:rPr>
              <a:t>стр</a:t>
            </a:r>
            <a:r>
              <a:rPr lang="ru-RU" sz="1600" b="1" dirty="0" smtClean="0">
                <a:solidFill>
                  <a:srgbClr val="0000FF"/>
                </a:solidFill>
              </a:rPr>
              <a:t> 4.6  Кроме подстрочников по строке 4 учитываются: исследования ребер, грудины.</a:t>
            </a:r>
          </a:p>
          <a:p>
            <a:pPr algn="just">
              <a:defRPr/>
            </a:pPr>
            <a:r>
              <a:rPr lang="ru-RU" sz="1600" b="1" dirty="0" err="1">
                <a:solidFill>
                  <a:srgbClr val="0000FF"/>
                </a:solidFill>
              </a:rPr>
              <a:t>Стр</a:t>
            </a:r>
            <a:r>
              <a:rPr lang="ru-RU" sz="1600" b="1" dirty="0">
                <a:solidFill>
                  <a:srgbClr val="0000FF"/>
                </a:solidFill>
              </a:rPr>
              <a:t> </a:t>
            </a:r>
            <a:r>
              <a:rPr lang="ru-RU" sz="1600" b="1" dirty="0" smtClean="0">
                <a:solidFill>
                  <a:srgbClr val="0000FF"/>
                </a:solidFill>
              </a:rPr>
              <a:t>5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>
                <a:solidFill>
                  <a:srgbClr val="0000FF"/>
                </a:solidFill>
              </a:rPr>
              <a:t>&gt;</a:t>
            </a:r>
            <a:r>
              <a:rPr lang="ru-RU" sz="1600" b="1" dirty="0">
                <a:solidFill>
                  <a:srgbClr val="0000FF"/>
                </a:solidFill>
              </a:rPr>
              <a:t>=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ru-RU" sz="1600" b="1" dirty="0" err="1">
                <a:solidFill>
                  <a:srgbClr val="0000FF"/>
                </a:solidFill>
              </a:rPr>
              <a:t>стр</a:t>
            </a:r>
            <a:r>
              <a:rPr lang="ru-RU" sz="1600" b="1" dirty="0">
                <a:solidFill>
                  <a:srgbClr val="0000FF"/>
                </a:solidFill>
              </a:rPr>
              <a:t> </a:t>
            </a:r>
            <a:r>
              <a:rPr lang="ru-RU" sz="1600" b="1" dirty="0" smtClean="0">
                <a:solidFill>
                  <a:srgbClr val="0000FF"/>
                </a:solidFill>
              </a:rPr>
              <a:t>5.1 </a:t>
            </a:r>
            <a:r>
              <a:rPr lang="ru-RU" sz="1600" b="1" dirty="0">
                <a:solidFill>
                  <a:srgbClr val="0000FF"/>
                </a:solidFill>
              </a:rPr>
              <a:t>+ </a:t>
            </a:r>
            <a:r>
              <a:rPr lang="ru-RU" sz="1600" b="1" dirty="0" err="1">
                <a:solidFill>
                  <a:srgbClr val="0000FF"/>
                </a:solidFill>
              </a:rPr>
              <a:t>стр</a:t>
            </a:r>
            <a:r>
              <a:rPr lang="ru-RU" sz="1600" b="1" dirty="0">
                <a:solidFill>
                  <a:srgbClr val="0000FF"/>
                </a:solidFill>
              </a:rPr>
              <a:t> </a:t>
            </a:r>
            <a:r>
              <a:rPr lang="ru-RU" sz="1600" b="1" dirty="0" smtClean="0">
                <a:solidFill>
                  <a:srgbClr val="0000FF"/>
                </a:solidFill>
              </a:rPr>
              <a:t>5.2 </a:t>
            </a:r>
            <a:r>
              <a:rPr lang="ru-RU" sz="1600" b="1" dirty="0">
                <a:solidFill>
                  <a:srgbClr val="0000FF"/>
                </a:solidFill>
              </a:rPr>
              <a:t>+ </a:t>
            </a:r>
            <a:r>
              <a:rPr lang="ru-RU" sz="1600" b="1" dirty="0" err="1">
                <a:solidFill>
                  <a:srgbClr val="0000FF"/>
                </a:solidFill>
              </a:rPr>
              <a:t>стр</a:t>
            </a:r>
            <a:r>
              <a:rPr lang="ru-RU" sz="1600" b="1" dirty="0">
                <a:solidFill>
                  <a:srgbClr val="0000FF"/>
                </a:solidFill>
              </a:rPr>
              <a:t> </a:t>
            </a:r>
            <a:r>
              <a:rPr lang="ru-RU" sz="1600" b="1" dirty="0" smtClean="0">
                <a:solidFill>
                  <a:srgbClr val="0000FF"/>
                </a:solidFill>
              </a:rPr>
              <a:t>5.3 </a:t>
            </a:r>
            <a:r>
              <a:rPr lang="ru-RU" sz="1600" b="1" dirty="0">
                <a:solidFill>
                  <a:srgbClr val="0000FF"/>
                </a:solidFill>
              </a:rPr>
              <a:t>+ </a:t>
            </a:r>
            <a:r>
              <a:rPr lang="ru-RU" sz="1600" b="1" dirty="0" err="1">
                <a:solidFill>
                  <a:srgbClr val="0000FF"/>
                </a:solidFill>
              </a:rPr>
              <a:t>стр</a:t>
            </a:r>
            <a:r>
              <a:rPr lang="ru-RU" sz="1600" b="1" dirty="0">
                <a:solidFill>
                  <a:srgbClr val="0000FF"/>
                </a:solidFill>
              </a:rPr>
              <a:t> </a:t>
            </a:r>
            <a:r>
              <a:rPr lang="ru-RU" sz="1600" b="1" dirty="0" smtClean="0">
                <a:solidFill>
                  <a:srgbClr val="0000FF"/>
                </a:solidFill>
              </a:rPr>
              <a:t>5.4 </a:t>
            </a:r>
          </a:p>
          <a:p>
            <a:pPr algn="just">
              <a:defRPr/>
            </a:pPr>
            <a:r>
              <a:rPr lang="ru-RU" sz="1600" b="1" dirty="0" smtClean="0">
                <a:solidFill>
                  <a:srgbClr val="0000FF"/>
                </a:solidFill>
              </a:rPr>
              <a:t>Кроме подстрочников  по строке 5 учитываются исследования черепа (турецкое седло), внутреннего уха, носа.</a:t>
            </a:r>
          </a:p>
          <a:p>
            <a:pPr algn="just">
              <a:defRPr/>
            </a:pPr>
            <a:endParaRPr lang="ru-RU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2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 altLang="ru-RU" sz="2000" b="1" dirty="0">
                <a:solidFill>
                  <a:srgbClr val="FFFFFF"/>
                </a:solidFill>
                <a:latin typeface="Times New Roman" pitchFamily="18" charset="0"/>
              </a:rPr>
              <a:t>1. Рентгенодиагностические </a:t>
            </a:r>
            <a:r>
              <a:rPr lang="ru-RU" altLang="ru-RU" sz="2000" b="1" dirty="0" smtClean="0">
                <a:solidFill>
                  <a:srgbClr val="FFFFFF"/>
                </a:solidFill>
                <a:latin typeface="Times New Roman" pitchFamily="18" charset="0"/>
              </a:rPr>
              <a:t>исследования</a:t>
            </a:r>
            <a:br>
              <a:rPr lang="ru-RU" altLang="ru-RU" sz="2000" b="1" dirty="0" smtClean="0">
                <a:solidFill>
                  <a:srgbClr val="FFFFFF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FFFFFF"/>
                </a:solidFill>
                <a:latin typeface="Times New Roman" pitchFamily="18" charset="0"/>
              </a:rPr>
              <a:t>(без </a:t>
            </a:r>
            <a:r>
              <a:rPr lang="ru-RU" altLang="ru-RU" sz="2000" b="1" dirty="0">
                <a:solidFill>
                  <a:srgbClr val="FFFFFF"/>
                </a:solidFill>
                <a:latin typeface="Times New Roman" pitchFamily="18" charset="0"/>
              </a:rPr>
              <a:t>профилактических </a:t>
            </a:r>
            <a:r>
              <a:rPr lang="ru-RU" altLang="ru-RU" sz="2000" b="1" dirty="0" smtClean="0">
                <a:solidFill>
                  <a:srgbClr val="FFFFFF"/>
                </a:solidFill>
                <a:latin typeface="Times New Roman" pitchFamily="18" charset="0"/>
              </a:rPr>
              <a:t>исследований)  Табл.5100</a:t>
            </a:r>
            <a:br>
              <a:rPr lang="ru-RU" altLang="ru-RU" sz="2000" b="1" dirty="0" smtClean="0">
                <a:solidFill>
                  <a:srgbClr val="FFFFFF"/>
                </a:solidFill>
                <a:latin typeface="Times New Roman" pitchFamily="18" charset="0"/>
              </a:rPr>
            </a:br>
            <a:endParaRPr lang="ru-RU" sz="2000" dirty="0">
              <a:solidFill>
                <a:srgbClr val="FFFFFF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0698" y="1417638"/>
            <a:ext cx="8229600" cy="51797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58836" y="4796444"/>
            <a:ext cx="2133244" cy="360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Стр.1,гр.4 = стр.2+стр.3+стр.6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5296346"/>
            <a:ext cx="2232248" cy="2928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Стр.</a:t>
            </a:r>
            <a:r>
              <a:rPr lang="en-US" sz="1200" b="1" dirty="0" smtClean="0">
                <a:solidFill>
                  <a:srgbClr val="FF0000"/>
                </a:solidFill>
              </a:rPr>
              <a:t>4</a:t>
            </a:r>
            <a:r>
              <a:rPr lang="ru-RU" sz="1200" b="1" dirty="0" smtClean="0">
                <a:solidFill>
                  <a:srgbClr val="FF0000"/>
                </a:solidFill>
              </a:rPr>
              <a:t>,гр.4 =закрещена ячейка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790750" y="5728394"/>
            <a:ext cx="5002659" cy="72494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Внимание: если </a:t>
            </a:r>
            <a:r>
              <a:rPr lang="ru-RU" sz="1400" b="1" u="sng" dirty="0" smtClean="0">
                <a:solidFill>
                  <a:srgbClr val="C00000"/>
                </a:solidFill>
              </a:rPr>
              <a:t>табл. 5117 стр.14</a:t>
            </a:r>
            <a:r>
              <a:rPr lang="en-US" sz="1400" b="1" u="sng" dirty="0" smtClean="0">
                <a:solidFill>
                  <a:srgbClr val="C00000"/>
                </a:solidFill>
              </a:rPr>
              <a:t> &gt; 0, </a:t>
            </a:r>
            <a:r>
              <a:rPr lang="ru-RU" sz="1400" b="1" dirty="0" smtClean="0">
                <a:solidFill>
                  <a:srgbClr val="C00000"/>
                </a:solidFill>
              </a:rPr>
              <a:t>то и в табл. 5100 гр.</a:t>
            </a:r>
            <a:r>
              <a:rPr lang="en-US" sz="1400" b="1" dirty="0" smtClean="0">
                <a:solidFill>
                  <a:srgbClr val="C00000"/>
                </a:solidFill>
              </a:rPr>
              <a:t>3,</a:t>
            </a:r>
            <a:r>
              <a:rPr lang="ru-RU" sz="1400" b="1" dirty="0" smtClean="0">
                <a:solidFill>
                  <a:srgbClr val="C00000"/>
                </a:solidFill>
              </a:rPr>
              <a:t>гр.</a:t>
            </a:r>
            <a:r>
              <a:rPr lang="en-US" sz="1400" b="1" dirty="0" smtClean="0">
                <a:solidFill>
                  <a:srgbClr val="C00000"/>
                </a:solidFill>
              </a:rPr>
              <a:t>6</a:t>
            </a:r>
            <a:r>
              <a:rPr lang="ru-RU" sz="1400" b="1" dirty="0" smtClean="0">
                <a:solidFill>
                  <a:srgbClr val="C00000"/>
                </a:solidFill>
              </a:rPr>
              <a:t> стр. 4</a:t>
            </a:r>
            <a:r>
              <a:rPr lang="en-US" sz="1400" b="1" dirty="0">
                <a:solidFill>
                  <a:srgbClr val="C00000"/>
                </a:solidFill>
              </a:rPr>
              <a:t>_</a:t>
            </a:r>
            <a:r>
              <a:rPr lang="ru-RU" sz="1400" b="1" dirty="0" smtClean="0">
                <a:solidFill>
                  <a:srgbClr val="C00000"/>
                </a:solidFill>
              </a:rPr>
              <a:t>6 </a:t>
            </a:r>
            <a:r>
              <a:rPr lang="en-US" sz="1400" b="1" dirty="0" smtClean="0">
                <a:solidFill>
                  <a:srgbClr val="C00000"/>
                </a:solidFill>
              </a:rPr>
              <a:t>&gt; </a:t>
            </a:r>
            <a:r>
              <a:rPr lang="ru-RU" sz="1400" b="1" dirty="0" smtClean="0">
                <a:solidFill>
                  <a:srgbClr val="C00000"/>
                </a:solidFill>
              </a:rPr>
              <a:t>0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3059832" y="5589240"/>
            <a:ext cx="504056" cy="1036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Х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01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r>
              <a:rPr lang="ru-RU" altLang="ru-RU" sz="2000" b="1" dirty="0">
                <a:solidFill>
                  <a:srgbClr val="FFFFFF"/>
                </a:solidFill>
                <a:latin typeface="Times New Roman" pitchFamily="18" charset="0"/>
              </a:rPr>
              <a:t>1. Рентгенодиагностические </a:t>
            </a:r>
            <a:r>
              <a:rPr lang="ru-RU" altLang="ru-RU" sz="2000" b="1" dirty="0" smtClean="0">
                <a:solidFill>
                  <a:srgbClr val="FFFFFF"/>
                </a:solidFill>
                <a:latin typeface="Times New Roman" pitchFamily="18" charset="0"/>
              </a:rPr>
              <a:t>исследования</a:t>
            </a:r>
            <a:br>
              <a:rPr lang="ru-RU" altLang="ru-RU" sz="2000" b="1" dirty="0" smtClean="0">
                <a:solidFill>
                  <a:srgbClr val="FFFFFF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FFFFFF"/>
                </a:solidFill>
                <a:latin typeface="Times New Roman" pitchFamily="18" charset="0"/>
              </a:rPr>
              <a:t>(без </a:t>
            </a:r>
            <a:r>
              <a:rPr lang="ru-RU" altLang="ru-RU" sz="2000" b="1" dirty="0">
                <a:solidFill>
                  <a:srgbClr val="FFFFFF"/>
                </a:solidFill>
                <a:latin typeface="Times New Roman" pitchFamily="18" charset="0"/>
              </a:rPr>
              <a:t>профилактических </a:t>
            </a:r>
            <a:r>
              <a:rPr lang="ru-RU" altLang="ru-RU" sz="2000" b="1" dirty="0" smtClean="0">
                <a:solidFill>
                  <a:srgbClr val="FFFFFF"/>
                </a:solidFill>
                <a:latin typeface="Times New Roman" pitchFamily="18" charset="0"/>
              </a:rPr>
              <a:t>исследований)  Табл.5100</a:t>
            </a:r>
            <a:br>
              <a:rPr lang="ru-RU" altLang="ru-RU" sz="2000" b="1" dirty="0" smtClean="0">
                <a:solidFill>
                  <a:srgbClr val="FFFFFF"/>
                </a:solidFill>
                <a:latin typeface="Times New Roman" pitchFamily="18" charset="0"/>
              </a:rPr>
            </a:br>
            <a:endParaRPr lang="ru-RU" sz="2000" dirty="0">
              <a:solidFill>
                <a:srgbClr val="FFFFFF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229599" cy="496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33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501444" y="324464"/>
            <a:ext cx="8185355" cy="1093173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r>
              <a:rPr lang="ru-RU" altLang="ru-RU" sz="2000" b="1" dirty="0">
                <a:solidFill>
                  <a:srgbClr val="FFFFFF"/>
                </a:solidFill>
                <a:latin typeface="Times New Roman" pitchFamily="18" charset="0"/>
              </a:rPr>
              <a:t>1. Рентгенодиагностические </a:t>
            </a:r>
            <a:r>
              <a:rPr lang="ru-RU" altLang="ru-RU" sz="2000" b="1" dirty="0" smtClean="0">
                <a:solidFill>
                  <a:srgbClr val="FFFFFF"/>
                </a:solidFill>
                <a:latin typeface="Times New Roman" pitchFamily="18" charset="0"/>
              </a:rPr>
              <a:t>исследования</a:t>
            </a:r>
            <a:br>
              <a:rPr lang="ru-RU" altLang="ru-RU" sz="2000" b="1" dirty="0" smtClean="0">
                <a:solidFill>
                  <a:srgbClr val="FFFFFF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FFFFFF"/>
                </a:solidFill>
                <a:latin typeface="Times New Roman" pitchFamily="18" charset="0"/>
              </a:rPr>
              <a:t>(без </a:t>
            </a:r>
            <a:r>
              <a:rPr lang="ru-RU" altLang="ru-RU" sz="2000" b="1" dirty="0">
                <a:solidFill>
                  <a:srgbClr val="FFFFFF"/>
                </a:solidFill>
                <a:latin typeface="Times New Roman" pitchFamily="18" charset="0"/>
              </a:rPr>
              <a:t>профилактических </a:t>
            </a:r>
            <a:r>
              <a:rPr lang="ru-RU" altLang="ru-RU" sz="2000" b="1" dirty="0" smtClean="0">
                <a:solidFill>
                  <a:srgbClr val="FFFFFF"/>
                </a:solidFill>
                <a:latin typeface="Times New Roman" pitchFamily="18" charset="0"/>
              </a:rPr>
              <a:t>исследований)  Табл.5100</a:t>
            </a:r>
            <a:br>
              <a:rPr lang="ru-RU" altLang="ru-RU" sz="2000" b="1" dirty="0" smtClean="0">
                <a:solidFill>
                  <a:srgbClr val="FFFFFF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FFFFFF"/>
                </a:solidFill>
                <a:latin typeface="Times New Roman" pitchFamily="18" charset="0"/>
              </a:rPr>
              <a:t>( продолжение)</a:t>
            </a:r>
            <a:endParaRPr lang="ru-RU" sz="2000" dirty="0">
              <a:solidFill>
                <a:srgbClr val="FFFFFF"/>
              </a:solidFill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417638"/>
            <a:ext cx="8229600" cy="5068200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3779912" y="6093296"/>
            <a:ext cx="2592288" cy="5069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Строка 9 из строки 1</a:t>
            </a:r>
            <a:endParaRPr lang="ru-RU" sz="1400" dirty="0"/>
          </a:p>
        </p:txBody>
      </p:sp>
      <p:cxnSp>
        <p:nvCxnSpPr>
          <p:cNvPr id="18" name="Прямая со стрелкой 17"/>
          <p:cNvCxnSpPr>
            <a:endCxn id="16" idx="2"/>
          </p:cNvCxnSpPr>
          <p:nvPr/>
        </p:nvCxnSpPr>
        <p:spPr>
          <a:xfrm>
            <a:off x="2649488" y="6152594"/>
            <a:ext cx="1130424" cy="19416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379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4531642"/>
          </a:xfrm>
          <a:prstGeom prst="rect">
            <a:avLst/>
          </a:prstGeom>
        </p:spPr>
      </p:pic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r>
              <a:rPr lang="en-US" altLang="ru-RU" sz="2000" b="1" dirty="0" smtClean="0">
                <a:solidFill>
                  <a:srgbClr val="FFFFFF"/>
                </a:solidFill>
                <a:latin typeface="Times New Roman" pitchFamily="18" charset="0"/>
              </a:rPr>
              <a:t>2</a:t>
            </a:r>
            <a:r>
              <a:rPr lang="ru-RU" altLang="ru-RU" sz="2000" b="1" dirty="0" smtClean="0">
                <a:solidFill>
                  <a:srgbClr val="FFFFFF"/>
                </a:solidFill>
                <a:latin typeface="Times New Roman" pitchFamily="18" charset="0"/>
              </a:rPr>
              <a:t>.Интервенционные </a:t>
            </a:r>
            <a:r>
              <a:rPr lang="ru-RU" altLang="ru-RU" sz="2000" b="1" dirty="0">
                <a:solidFill>
                  <a:srgbClr val="FFFFFF"/>
                </a:solidFill>
                <a:latin typeface="Times New Roman" pitchFamily="18" charset="0"/>
              </a:rPr>
              <a:t>вмешательства под лучевым контролем </a:t>
            </a:r>
            <a:r>
              <a:rPr lang="ru-RU" altLang="ru-RU" sz="2000" b="1" dirty="0" err="1" smtClean="0">
                <a:solidFill>
                  <a:srgbClr val="FFFFFF"/>
                </a:solidFill>
                <a:latin typeface="Times New Roman" pitchFamily="18" charset="0"/>
              </a:rPr>
              <a:t>Рентгенхирургия</a:t>
            </a:r>
            <a:r>
              <a:rPr lang="ru-RU" altLang="ru-RU" sz="2000" b="1" dirty="0">
                <a:solidFill>
                  <a:srgbClr val="FFFFFF"/>
                </a:solidFill>
                <a:latin typeface="Times New Roman" pitchFamily="18" charset="0"/>
              </a:rPr>
              <a:t>, </a:t>
            </a:r>
            <a:r>
              <a:rPr lang="ru-RU" altLang="ru-RU" sz="2000" b="1" dirty="0" err="1">
                <a:solidFill>
                  <a:srgbClr val="FFFFFF"/>
                </a:solidFill>
                <a:latin typeface="Times New Roman" pitchFamily="18" charset="0"/>
              </a:rPr>
              <a:t>рентгенэндоваскулярные</a:t>
            </a:r>
            <a:r>
              <a:rPr lang="ru-RU" altLang="ru-RU" sz="2000" b="1" dirty="0">
                <a:solidFill>
                  <a:srgbClr val="FFFFFF"/>
                </a:solidFill>
                <a:latin typeface="Times New Roman" pitchFamily="18" charset="0"/>
              </a:rPr>
              <a:t> диагностика и лечение</a:t>
            </a:r>
            <a:r>
              <a:rPr lang="ru-RU" altLang="ru-RU" sz="2000" b="1" dirty="0" smtClean="0">
                <a:solidFill>
                  <a:srgbClr val="FFFFFF"/>
                </a:solidFill>
                <a:latin typeface="Times New Roman" pitchFamily="18" charset="0"/>
              </a:rPr>
              <a:t>  Табл.51</a:t>
            </a:r>
            <a:r>
              <a:rPr lang="en-US" altLang="ru-RU" sz="2000" b="1" dirty="0" smtClean="0">
                <a:solidFill>
                  <a:srgbClr val="FFFFFF"/>
                </a:solidFill>
                <a:latin typeface="Times New Roman" pitchFamily="18" charset="0"/>
              </a:rPr>
              <a:t>11</a:t>
            </a:r>
            <a:r>
              <a:rPr lang="ru-RU" altLang="ru-RU" sz="2000" b="1" dirty="0" smtClean="0">
                <a:solidFill>
                  <a:srgbClr val="FFFFFF"/>
                </a:solidFill>
                <a:latin typeface="Times New Roman" pitchFamily="18" charset="0"/>
              </a:rPr>
              <a:t/>
            </a:r>
            <a:br>
              <a:rPr lang="ru-RU" altLang="ru-RU" sz="2000" b="1" dirty="0" smtClean="0">
                <a:solidFill>
                  <a:srgbClr val="FFFFFF"/>
                </a:solidFill>
                <a:latin typeface="Times New Roman" pitchFamily="18" charset="0"/>
              </a:rPr>
            </a:br>
            <a:endParaRPr lang="ru-RU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Таблица 6"/>
          <p:cNvPicPr>
            <a:picLocks noGrp="1" noChangeAspect="1"/>
          </p:cNvPicPr>
          <p:nvPr>
            <p:ph type="tbl" idx="1"/>
          </p:nvPr>
        </p:nvPicPr>
        <p:blipFill>
          <a:blip r:embed="rId3"/>
          <a:stretch>
            <a:fillRect/>
          </a:stretch>
        </p:blipFill>
        <p:spPr>
          <a:xfrm>
            <a:off x="457200" y="2132857"/>
            <a:ext cx="8229600" cy="4248472"/>
          </a:xfrm>
          <a:prstGeom prst="rect">
            <a:avLst/>
          </a:prstGeom>
        </p:spPr>
      </p:pic>
      <p:sp>
        <p:nvSpPr>
          <p:cNvPr id="8" name="Rectangle 453"/>
          <p:cNvSpPr txBox="1">
            <a:spLocks noChangeArrowheads="1"/>
          </p:cNvSpPr>
          <p:nvPr/>
        </p:nvSpPr>
        <p:spPr bwMode="auto">
          <a:xfrm>
            <a:off x="3578578" y="3861048"/>
            <a:ext cx="4866746" cy="648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00FF"/>
                </a:solidFill>
                <a:latin typeface="Arial" charset="0"/>
              </a:rPr>
              <a:t>Строка 1 равна сумме стр.2+3+4+5+7+10+11+12+13+14+15+16+17+18+ 19+20+21</a:t>
            </a:r>
            <a:endParaRPr lang="ru-RU" altLang="ru-RU" sz="1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9" name="Rectangle 453"/>
          <p:cNvSpPr txBox="1">
            <a:spLocks noChangeArrowheads="1"/>
          </p:cNvSpPr>
          <p:nvPr/>
        </p:nvSpPr>
        <p:spPr bwMode="auto">
          <a:xfrm>
            <a:off x="3578578" y="4581128"/>
            <a:ext cx="2793622" cy="9361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 err="1" smtClean="0">
                <a:solidFill>
                  <a:srgbClr val="0000FF"/>
                </a:solidFill>
                <a:latin typeface="Arial" charset="0"/>
              </a:rPr>
              <a:t>Межформенная</a:t>
            </a:r>
            <a:r>
              <a:rPr lang="ru-RU" altLang="ru-RU" sz="1400" b="1" dirty="0" smtClean="0">
                <a:solidFill>
                  <a:srgbClr val="0000FF"/>
                </a:solidFill>
                <a:latin typeface="Arial" charset="0"/>
              </a:rPr>
              <a:t> увязка: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00FF"/>
                </a:solidFill>
                <a:latin typeface="Arial" charset="0"/>
              </a:rPr>
              <a:t>строка 8 больше или равна табл.4000 ф-мы14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00FF"/>
                </a:solidFill>
                <a:latin typeface="Arial" charset="0"/>
              </a:rPr>
              <a:t>Стр. 7.5.2.; стр.7.4.1 и 7.4.2</a:t>
            </a:r>
            <a:endParaRPr lang="ru-RU" altLang="ru-RU" sz="1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0" name="Rectangle 453"/>
          <p:cNvSpPr txBox="1">
            <a:spLocks noChangeArrowheads="1"/>
          </p:cNvSpPr>
          <p:nvPr/>
        </p:nvSpPr>
        <p:spPr bwMode="auto">
          <a:xfrm>
            <a:off x="3563888" y="6237310"/>
            <a:ext cx="4881436" cy="4320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00FF"/>
                </a:solidFill>
                <a:latin typeface="Arial" charset="0"/>
              </a:rPr>
              <a:t>Строку 21 «Прочих органов и систем» необходимо расшифровать. Стр. 21 = сумме строк 21_1 + 21_2</a:t>
            </a:r>
            <a:endParaRPr lang="ru-RU" altLang="ru-RU" sz="1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1" name="Rectangle 2"/>
          <p:cNvSpPr txBox="1">
            <a:spLocks noGrp="1" noChangeArrowheads="1"/>
          </p:cNvSpPr>
          <p:nvPr/>
        </p:nvSpPr>
        <p:spPr>
          <a:xfrm>
            <a:off x="457200" y="457201"/>
            <a:ext cx="8229600" cy="1603648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100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«</a:t>
            </a:r>
            <a:r>
              <a:rPr lang="ru-RU" sz="3100" b="1" dirty="0" err="1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Рентгенхирургия</a:t>
            </a:r>
            <a:r>
              <a:rPr lang="ru-RU" sz="3100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x-none" sz="3100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рентгенэндоваскулярные</a:t>
            </a:r>
            <a:r>
              <a:rPr lang="ru-RU" sz="3100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x-none" sz="3100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диагностика </a:t>
            </a:r>
            <a:r>
              <a:rPr lang="x-none" sz="31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и лечение</a:t>
            </a:r>
            <a:r>
              <a:rPr lang="ru-RU" sz="31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»</a:t>
            </a:r>
            <a:br>
              <a:rPr lang="ru-RU" sz="31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</a:b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в отделениях 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рентгенхирургии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табл. 1001 стр.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100 </a:t>
            </a: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и отделениях (кабинетах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);</a:t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рентгенэндоваскулярной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диагностика </a:t>
            </a: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и лечения табл. 1001  стр.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62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00806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Таблица 3"/>
          <p:cNvPicPr>
            <a:picLocks noGrp="1" noChangeAspect="1"/>
          </p:cNvPicPr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457200" y="1988840"/>
            <a:ext cx="8229600" cy="3816424"/>
          </a:xfrm>
          <a:prstGeom prst="rect">
            <a:avLst/>
          </a:prstGeom>
        </p:spPr>
      </p:pic>
      <p:sp>
        <p:nvSpPr>
          <p:cNvPr id="5" name="Rectangle 45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8922" y="398585"/>
            <a:ext cx="8217877" cy="14302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>
            <a:norm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 err="1" smtClean="0">
                <a:solidFill>
                  <a:srgbClr val="0000FF"/>
                </a:solidFill>
                <a:latin typeface="Arial" charset="0"/>
              </a:rPr>
              <a:t>Межформенная</a:t>
            </a:r>
            <a:r>
              <a:rPr lang="ru-RU" altLang="ru-RU" sz="1600" b="1" dirty="0" smtClean="0">
                <a:solidFill>
                  <a:srgbClr val="0000FF"/>
                </a:solidFill>
                <a:latin typeface="Arial" charset="0"/>
              </a:rPr>
              <a:t> увязка: Сверить таблицу 5111 с таблицей 4100 формы 14 стр.8 </a:t>
            </a:r>
            <a:r>
              <a:rPr lang="ru-RU" altLang="ru-RU" sz="1600" b="1" dirty="0" smtClean="0">
                <a:solidFill>
                  <a:srgbClr val="C00000"/>
                </a:solidFill>
                <a:latin typeface="Arial" charset="0"/>
              </a:rPr>
              <a:t>(Разницу пояснить</a:t>
            </a:r>
            <a:r>
              <a:rPr lang="ru-RU" altLang="ru-RU" sz="1600" b="1" dirty="0" smtClean="0">
                <a:solidFill>
                  <a:srgbClr val="0000FF"/>
                </a:solidFill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11859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Таблица 3"/>
          <p:cNvPicPr>
            <a:picLocks noGrp="1" noChangeAspect="1"/>
          </p:cNvPicPr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457200" y="1828800"/>
            <a:ext cx="8229600" cy="4480520"/>
          </a:xfrm>
          <a:prstGeom prst="rect">
            <a:avLst/>
          </a:prstGeom>
        </p:spPr>
      </p:pic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Помощь больным с инфарктом миокарда</a:t>
            </a:r>
            <a:b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из табл.5111</a:t>
            </a:r>
            <a:endParaRPr lang="ru-RU" altLang="ru-RU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 rot="10800000" flipV="1">
            <a:off x="548640" y="1404851"/>
            <a:ext cx="2151152" cy="423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5112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507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7"/>
          </a:xfrm>
          <a:custGeom>
            <a:avLst/>
            <a:gdLst/>
            <a:ahLst/>
            <a:cxnLst/>
            <a:rect l="l" t="t" r="r" b="b"/>
            <a:pathLst>
              <a:path w="9144000" h="4216400">
                <a:moveTo>
                  <a:pt x="0" y="4216400"/>
                </a:moveTo>
                <a:lnTo>
                  <a:pt x="9144000" y="4216400"/>
                </a:lnTo>
                <a:lnTo>
                  <a:pt x="9144000" y="0"/>
                </a:lnTo>
                <a:lnTo>
                  <a:pt x="0" y="0"/>
                </a:lnTo>
                <a:lnTo>
                  <a:pt x="0" y="421640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pPr algn="ctr"/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раздел 4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деятельности лечебно- профилактических учреждений. Инструментально техническое оснащение и его нагрузка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5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3. Компьютерная томография</a:t>
            </a:r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</a:br>
            <a:endParaRPr lang="ru-RU" altLang="ru-RU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 rot="10800000" flipV="1">
            <a:off x="548640" y="1404851"/>
            <a:ext cx="2151152" cy="423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511</a:t>
            </a:r>
            <a:r>
              <a:rPr lang="en-US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3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9" name="Rectangle 453"/>
          <p:cNvSpPr txBox="1">
            <a:spLocks noChangeArrowheads="1"/>
          </p:cNvSpPr>
          <p:nvPr/>
        </p:nvSpPr>
        <p:spPr bwMode="auto">
          <a:xfrm rot="10800000" flipV="1">
            <a:off x="755576" y="2060848"/>
            <a:ext cx="7931214" cy="36724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1600" b="1" dirty="0" smtClean="0">
                <a:cs typeface="Times New Roman" pitchFamily="18" charset="0"/>
              </a:rPr>
              <a:t>В </a:t>
            </a:r>
            <a:r>
              <a:rPr lang="ru-RU" altLang="ru-RU" sz="1600" b="1" dirty="0">
                <a:cs typeface="Times New Roman" pitchFamily="18" charset="0"/>
              </a:rPr>
              <a:t>таблицу  5113 по строкам </a:t>
            </a:r>
            <a:r>
              <a:rPr lang="ru-RU" altLang="ru-RU" sz="1600" b="1" dirty="0" smtClean="0">
                <a:cs typeface="Times New Roman" pitchFamily="18" charset="0"/>
              </a:rPr>
              <a:t>1-14 </a:t>
            </a:r>
            <a:r>
              <a:rPr lang="ru-RU" altLang="ru-RU" sz="1600" b="1" dirty="0">
                <a:cs typeface="Times New Roman" pitchFamily="18" charset="0"/>
              </a:rPr>
              <a:t>включаются сведения о выполненных компьютерно-</a:t>
            </a:r>
            <a:r>
              <a:rPr lang="ru-RU" altLang="ru-RU" sz="1600" b="1" dirty="0" err="1">
                <a:cs typeface="Times New Roman" pitchFamily="18" charset="0"/>
              </a:rPr>
              <a:t>томографических</a:t>
            </a:r>
            <a:r>
              <a:rPr lang="ru-RU" altLang="ru-RU" sz="1600" b="1" dirty="0">
                <a:cs typeface="Times New Roman" pitchFamily="18" charset="0"/>
              </a:rPr>
              <a:t> исследованиях </a:t>
            </a:r>
          </a:p>
          <a:p>
            <a:pPr>
              <a:defRPr/>
            </a:pPr>
            <a:endParaRPr lang="en-US" altLang="ru-RU" sz="1600" b="1" dirty="0" smtClean="0">
              <a:cs typeface="Times New Roman" pitchFamily="18" charset="0"/>
            </a:endParaRPr>
          </a:p>
          <a:p>
            <a:pPr>
              <a:defRPr/>
            </a:pPr>
            <a:r>
              <a:rPr lang="ru-RU" altLang="ru-RU" sz="1600" b="1" dirty="0" smtClean="0">
                <a:cs typeface="Times New Roman" pitchFamily="18" charset="0"/>
              </a:rPr>
              <a:t>В графах</a:t>
            </a:r>
          </a:p>
          <a:p>
            <a:pPr>
              <a:defRPr/>
            </a:pPr>
            <a:r>
              <a:rPr lang="ru-RU" altLang="ru-RU" sz="1600" b="1" dirty="0">
                <a:cs typeface="Times New Roman" pitchFamily="18" charset="0"/>
              </a:rPr>
              <a:t>-</a:t>
            </a:r>
            <a:r>
              <a:rPr lang="ru-RU" altLang="ru-RU" sz="1600" b="1" dirty="0" smtClean="0">
                <a:cs typeface="Times New Roman" pitchFamily="18" charset="0"/>
              </a:rPr>
              <a:t> </a:t>
            </a:r>
            <a:r>
              <a:rPr lang="ru-RU" altLang="ru-RU" sz="1600" b="1" dirty="0">
                <a:cs typeface="Times New Roman" pitchFamily="18" charset="0"/>
              </a:rPr>
              <a:t>4 указываются исследования </a:t>
            </a:r>
            <a:r>
              <a:rPr lang="ru-RU" altLang="ru-RU" sz="1600" b="1" dirty="0" smtClean="0">
                <a:cs typeface="Times New Roman" pitchFamily="18" charset="0"/>
              </a:rPr>
              <a:t>без контрастирования</a:t>
            </a:r>
          </a:p>
          <a:p>
            <a:pPr>
              <a:defRPr/>
            </a:pPr>
            <a:r>
              <a:rPr lang="ru-RU" altLang="ru-RU" sz="1600" b="1" dirty="0" smtClean="0">
                <a:cs typeface="Times New Roman" pitchFamily="18" charset="0"/>
              </a:rPr>
              <a:t>-5 </a:t>
            </a:r>
            <a:r>
              <a:rPr lang="ru-RU" altLang="ru-RU" sz="1600" b="1" dirty="0">
                <a:cs typeface="Times New Roman" pitchFamily="18" charset="0"/>
              </a:rPr>
              <a:t>указываются </a:t>
            </a:r>
            <a:r>
              <a:rPr lang="ru-RU" altLang="ru-RU" sz="1600" b="1" dirty="0" smtClean="0">
                <a:cs typeface="Times New Roman" pitchFamily="18" charset="0"/>
              </a:rPr>
              <a:t>исследования с контрастированием</a:t>
            </a:r>
            <a:endParaRPr lang="ru-RU" altLang="ru-RU" sz="1600" b="1" strike="sngStrike" dirty="0">
              <a:cs typeface="Times New Roman" pitchFamily="18" charset="0"/>
            </a:endParaRPr>
          </a:p>
          <a:p>
            <a:pPr>
              <a:defRPr/>
            </a:pPr>
            <a:endParaRPr lang="en-US" altLang="ru-RU" sz="1600" b="1" dirty="0" smtClean="0">
              <a:cs typeface="Times New Roman" pitchFamily="18" charset="0"/>
            </a:endParaRPr>
          </a:p>
          <a:p>
            <a:pPr>
              <a:defRPr/>
            </a:pPr>
            <a:r>
              <a:rPr lang="en-US" altLang="ru-RU" sz="1600" b="1" dirty="0">
                <a:cs typeface="Times New Roman" pitchFamily="18" charset="0"/>
              </a:rPr>
              <a:t> </a:t>
            </a:r>
            <a:r>
              <a:rPr lang="en-US" altLang="ru-RU" sz="1600" b="1" dirty="0" smtClean="0">
                <a:cs typeface="Times New Roman" pitchFamily="18" charset="0"/>
              </a:rPr>
              <a:t>   </a:t>
            </a:r>
            <a:r>
              <a:rPr lang="ru-RU" altLang="ru-RU" sz="1600" b="1" dirty="0" smtClean="0">
                <a:cs typeface="Times New Roman" pitchFamily="18" charset="0"/>
              </a:rPr>
              <a:t>В </a:t>
            </a:r>
            <a:r>
              <a:rPr lang="ru-RU" altLang="ru-RU" sz="1600" b="1" dirty="0">
                <a:cs typeface="Times New Roman" pitchFamily="18" charset="0"/>
              </a:rPr>
              <a:t>графе 6  указываются исследования, выполненные в поликлинике </a:t>
            </a:r>
            <a:r>
              <a:rPr lang="ru-RU" altLang="ru-RU" sz="1600" b="1" dirty="0" smtClean="0">
                <a:cs typeface="Times New Roman" pitchFamily="18" charset="0"/>
              </a:rPr>
              <a:t> </a:t>
            </a:r>
            <a:r>
              <a:rPr lang="ru-RU" altLang="ru-RU" sz="1600" b="1" u="sng" dirty="0" smtClean="0">
                <a:solidFill>
                  <a:srgbClr val="C00000"/>
                </a:solidFill>
                <a:cs typeface="Times New Roman" pitchFamily="18" charset="0"/>
              </a:rPr>
              <a:t>кроме стр14</a:t>
            </a:r>
          </a:p>
          <a:p>
            <a:pPr>
              <a:defRPr/>
            </a:pPr>
            <a:endParaRPr lang="en-US" altLang="ru-RU" sz="1600" b="1" dirty="0" smtClean="0">
              <a:cs typeface="Times New Roman" pitchFamily="18" charset="0"/>
            </a:endParaRPr>
          </a:p>
          <a:p>
            <a:pPr>
              <a:defRPr/>
            </a:pPr>
            <a:r>
              <a:rPr lang="ru-RU" altLang="ru-RU" sz="1600" b="1" dirty="0" smtClean="0">
                <a:cs typeface="Times New Roman" pitchFamily="18" charset="0"/>
              </a:rPr>
              <a:t>Гр.3=гр.4+гр.5; </a:t>
            </a:r>
            <a:r>
              <a:rPr lang="en-US" altLang="ru-RU" sz="1600" b="1" dirty="0" smtClean="0">
                <a:cs typeface="Times New Roman" pitchFamily="18" charset="0"/>
              </a:rPr>
              <a:t>  </a:t>
            </a:r>
            <a:r>
              <a:rPr lang="ru-RU" altLang="ru-RU" sz="1600" b="1" dirty="0" smtClean="0">
                <a:cs typeface="Times New Roman" pitchFamily="18" charset="0"/>
              </a:rPr>
              <a:t>Гр.3</a:t>
            </a:r>
            <a:r>
              <a:rPr lang="en-US" altLang="ru-RU" sz="1600" b="1" dirty="0" smtClean="0">
                <a:cs typeface="Times New Roman" pitchFamily="18" charset="0"/>
              </a:rPr>
              <a:t>&gt;/=</a:t>
            </a:r>
            <a:r>
              <a:rPr lang="ru-RU" altLang="ru-RU" sz="1600" b="1" dirty="0" smtClean="0">
                <a:cs typeface="Times New Roman" pitchFamily="18" charset="0"/>
              </a:rPr>
              <a:t>Гр.</a:t>
            </a:r>
            <a:r>
              <a:rPr lang="en-US" altLang="ru-RU" sz="1600" b="1" dirty="0" smtClean="0">
                <a:cs typeface="Times New Roman" pitchFamily="18" charset="0"/>
              </a:rPr>
              <a:t>6</a:t>
            </a:r>
            <a:endParaRPr lang="ru-RU" altLang="ru-RU" sz="16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290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Таблица 4"/>
          <p:cNvPicPr>
            <a:picLocks noGrp="1" noChangeAspect="1"/>
          </p:cNvPicPr>
          <p:nvPr>
            <p:ph type="tbl" idx="1"/>
          </p:nvPr>
        </p:nvPicPr>
        <p:blipFill>
          <a:blip r:embed="rId3"/>
          <a:stretch>
            <a:fillRect/>
          </a:stretch>
        </p:blipFill>
        <p:spPr>
          <a:xfrm>
            <a:off x="484373" y="1916832"/>
            <a:ext cx="8229600" cy="4696544"/>
          </a:xfrm>
          <a:prstGeom prst="rect">
            <a:avLst/>
          </a:prstGeom>
        </p:spPr>
      </p:pic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3. Компьютерная томография</a:t>
            </a:r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</a:rPr>
              <a:t>В таблицу </a:t>
            </a:r>
            <a:r>
              <a:rPr lang="ru-RU" sz="1800" b="1" dirty="0"/>
              <a:t>«</a:t>
            </a:r>
            <a:r>
              <a:rPr lang="en-US" sz="1800" b="1" dirty="0"/>
              <a:t>Excel</a:t>
            </a:r>
            <a:r>
              <a:rPr lang="ru-RU" sz="1800" b="1" dirty="0"/>
              <a:t>» 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</a:rPr>
              <a:t>5113 по строкам 1-14 включаются сведения о выполненных </a:t>
            </a:r>
            <a:r>
              <a:rPr lang="ru-RU" altLang="ru-RU" sz="1800" b="1" dirty="0" err="1" smtClean="0">
                <a:solidFill>
                  <a:schemeClr val="bg1"/>
                </a:solidFill>
                <a:latin typeface="Times New Roman" pitchFamily="18" charset="0"/>
              </a:rPr>
              <a:t>компьтерно-томографических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</a:rPr>
              <a:t>  исследованиях   </a:t>
            </a:r>
            <a:endParaRPr lang="ru-RU" altLang="ru-RU" sz="1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5004048" y="1556792"/>
            <a:ext cx="1440160" cy="92449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444208" y="1556792"/>
            <a:ext cx="0" cy="108012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444208" y="1556792"/>
            <a:ext cx="360040" cy="108012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4499992" y="5733256"/>
            <a:ext cx="2088232" cy="45094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Стр.14 в </a:t>
            </a:r>
            <a:r>
              <a:rPr lang="ru-RU" sz="1100" b="1" dirty="0" smtClean="0">
                <a:solidFill>
                  <a:srgbClr val="FF0000"/>
                </a:solidFill>
              </a:rPr>
              <a:t>гр.4,5,6 не заполняется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572000" y="4553664"/>
            <a:ext cx="3672408" cy="50405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В гр.4,5,6 Строки 11  и 13 равны сумме строк их составляющих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29942" y="4156364"/>
            <a:ext cx="2866394" cy="3527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C00000"/>
                </a:solidFill>
              </a:rPr>
              <a:t>стр.6.1 графа 3 = гр.4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588224" y="5589239"/>
            <a:ext cx="2210544" cy="72008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rgbClr val="C00000"/>
                </a:solidFill>
              </a:rPr>
              <a:t>По  графам 4,5,6- строка 14 не входят в сумму  строки №1</a:t>
            </a:r>
          </a:p>
        </p:txBody>
      </p:sp>
      <p:sp>
        <p:nvSpPr>
          <p:cNvPr id="11" name="Rectangle 453"/>
          <p:cNvSpPr txBox="1">
            <a:spLocks noChangeArrowheads="1"/>
          </p:cNvSpPr>
          <p:nvPr/>
        </p:nvSpPr>
        <p:spPr bwMode="auto">
          <a:xfrm>
            <a:off x="4316362" y="3212976"/>
            <a:ext cx="4370436" cy="1698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Times New Roman" pitchFamily="18" charset="0"/>
              </a:rPr>
              <a:t>Строка 1 </a:t>
            </a:r>
            <a:r>
              <a:rPr lang="ru-RU" altLang="ru-RU" sz="1200" b="1" dirty="0" smtClean="0">
                <a:latin typeface="Times New Roman" pitchFamily="18" charset="0"/>
              </a:rPr>
              <a:t>в гр.3 больше или  </a:t>
            </a:r>
            <a:r>
              <a:rPr lang="ru-RU" altLang="ru-RU" sz="1200" b="1" dirty="0">
                <a:latin typeface="Times New Roman" pitchFamily="18" charset="0"/>
              </a:rPr>
              <a:t>равна сумме строк </a:t>
            </a:r>
            <a:r>
              <a:rPr lang="ru-RU" altLang="ru-RU" sz="1200" b="1" dirty="0" smtClean="0">
                <a:latin typeface="Times New Roman" pitchFamily="18" charset="0"/>
              </a:rPr>
              <a:t>с 2 по </a:t>
            </a:r>
            <a:r>
              <a:rPr lang="ru-RU" altLang="ru-RU" sz="1200" b="1" dirty="0">
                <a:latin typeface="Times New Roman" pitchFamily="18" charset="0"/>
              </a:rPr>
              <a:t>14</a:t>
            </a: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4355689" y="3556585"/>
            <a:ext cx="4336714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dirty="0" smtClean="0"/>
              <a:t>По  </a:t>
            </a:r>
            <a:r>
              <a:rPr lang="ru-RU" sz="1200" b="1" dirty="0"/>
              <a:t>графам </a:t>
            </a:r>
            <a:r>
              <a:rPr lang="ru-RU" sz="1200" b="1" dirty="0" smtClean="0"/>
              <a:t>3,4,5,6- </a:t>
            </a:r>
            <a:r>
              <a:rPr lang="ru-RU" sz="1200" b="1" dirty="0"/>
              <a:t>строка </a:t>
            </a:r>
            <a:r>
              <a:rPr lang="ru-RU" sz="1200" b="1" dirty="0" smtClean="0"/>
              <a:t>6.1 не входят </a:t>
            </a:r>
            <a:r>
              <a:rPr lang="ru-RU" sz="1200" b="1" dirty="0"/>
              <a:t>в сумму  строки №1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70297" y="5102266"/>
            <a:ext cx="2638007" cy="4869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-</a:t>
            </a:r>
            <a:r>
              <a:rPr lang="ru-RU" sz="1100" b="1" dirty="0">
                <a:solidFill>
                  <a:schemeClr val="tx1"/>
                </a:solidFill>
              </a:rPr>
              <a:t>Строка 13 в графах 4,5,6 </a:t>
            </a:r>
            <a:r>
              <a:rPr lang="ru-RU" sz="1100" b="1" dirty="0" smtClean="0">
                <a:solidFill>
                  <a:schemeClr val="tx1"/>
                </a:solidFill>
              </a:rPr>
              <a:t>равна </a:t>
            </a:r>
            <a:r>
              <a:rPr lang="ru-RU" sz="1100" b="1" dirty="0">
                <a:solidFill>
                  <a:schemeClr val="tx1"/>
                </a:solidFill>
              </a:rPr>
              <a:t>сумме </a:t>
            </a:r>
            <a:r>
              <a:rPr lang="ru-RU" sz="1100" b="1" dirty="0" smtClean="0">
                <a:solidFill>
                  <a:schemeClr val="tx1"/>
                </a:solidFill>
              </a:rPr>
              <a:t>строк13.1+13.2+13.5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Строку 13 необходимо расшифровать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7568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Таблица 4"/>
          <p:cNvPicPr>
            <a:picLocks noGrp="1" noChangeAspect="1"/>
          </p:cNvPicPr>
          <p:nvPr>
            <p:ph type="tbl" idx="1"/>
          </p:nvPr>
        </p:nvPicPr>
        <p:blipFill>
          <a:blip r:embed="rId3"/>
          <a:stretch>
            <a:fillRect/>
          </a:stretch>
        </p:blipFill>
        <p:spPr>
          <a:xfrm>
            <a:off x="551634" y="2022474"/>
            <a:ext cx="8135166" cy="4142829"/>
          </a:xfrm>
          <a:prstGeom prst="rect">
            <a:avLst/>
          </a:prstGeom>
        </p:spPr>
      </p:pic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r>
              <a:rPr lang="ru-RU" altLang="ru-RU" sz="3100" b="1" dirty="0" smtClean="0">
                <a:solidFill>
                  <a:schemeClr val="bg1"/>
                </a:solidFill>
                <a:latin typeface="Times New Roman" pitchFamily="18" charset="0"/>
              </a:rPr>
              <a:t>4. Рентгенологические 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профилактические (</a:t>
            </a:r>
            <a:r>
              <a:rPr lang="ru-RU" alt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скрининговые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) обследования</a:t>
            </a:r>
            <a:b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табл. 5114  ( вид таблицы из «Барса»)</a:t>
            </a:r>
            <a:endParaRPr lang="ru-RU" altLang="ru-RU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0645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Таблица 3"/>
          <p:cNvPicPr>
            <a:picLocks noGrp="1" noChangeAspect="1"/>
          </p:cNvPicPr>
          <p:nvPr>
            <p:ph type="tbl" idx="1"/>
          </p:nvPr>
        </p:nvPicPr>
        <p:blipFill>
          <a:blip r:embed="rId3"/>
          <a:stretch>
            <a:fillRect/>
          </a:stretch>
        </p:blipFill>
        <p:spPr>
          <a:xfrm>
            <a:off x="385194" y="1875543"/>
            <a:ext cx="8229600" cy="4400128"/>
          </a:xfrm>
          <a:prstGeom prst="rect">
            <a:avLst/>
          </a:prstGeom>
        </p:spPr>
      </p:pic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r>
              <a:rPr lang="ru-RU" altLang="ru-RU" sz="3100" b="1" dirty="0" smtClean="0">
                <a:solidFill>
                  <a:schemeClr val="bg1"/>
                </a:solidFill>
                <a:latin typeface="Times New Roman" pitchFamily="18" charset="0"/>
              </a:rPr>
              <a:t>4. Рентгенологические 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профилактические (</a:t>
            </a:r>
            <a:r>
              <a:rPr lang="ru-RU" alt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скрининговые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) обследования</a:t>
            </a:r>
            <a:b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табл. 5114    </a:t>
            </a:r>
            <a:r>
              <a:rPr lang="ru-RU" sz="2800" b="1" dirty="0"/>
              <a:t>«</a:t>
            </a:r>
            <a:r>
              <a:rPr lang="en-US" sz="2800" b="1" dirty="0"/>
              <a:t>Excel</a:t>
            </a:r>
            <a:r>
              <a:rPr lang="ru-RU" sz="2800" b="1" dirty="0"/>
              <a:t>» </a:t>
            </a:r>
            <a:endParaRPr lang="ru-RU" altLang="ru-RU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Rectangle 453"/>
          <p:cNvSpPr txBox="1">
            <a:spLocks noChangeArrowheads="1"/>
          </p:cNvSpPr>
          <p:nvPr/>
        </p:nvSpPr>
        <p:spPr bwMode="auto">
          <a:xfrm>
            <a:off x="4491318" y="3045848"/>
            <a:ext cx="2672971" cy="383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400" b="1" dirty="0" smtClean="0"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latin typeface="Times New Roman" pitchFamily="18" charset="0"/>
              </a:rPr>
              <a:t>Строка 1</a:t>
            </a:r>
            <a:r>
              <a:rPr lang="en-US" altLang="ru-RU" sz="1200" b="1" dirty="0" smtClean="0">
                <a:latin typeface="Times New Roman" pitchFamily="18" charset="0"/>
              </a:rPr>
              <a:t>&gt;/</a:t>
            </a:r>
            <a:r>
              <a:rPr lang="ru-RU" altLang="ru-RU" sz="1200" b="1" dirty="0" smtClean="0">
                <a:latin typeface="Times New Roman" pitchFamily="18" charset="0"/>
              </a:rPr>
              <a:t> = стр.1.1+стр.1.2+стр1.3+1.4</a:t>
            </a:r>
            <a:endParaRPr lang="ru-RU" altLang="ru-RU" sz="1200" b="1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 b="1" dirty="0">
              <a:latin typeface="Times New Roman" pitchFamily="18" charset="0"/>
            </a:endParaRPr>
          </a:p>
        </p:txBody>
      </p:sp>
      <p:sp>
        <p:nvSpPr>
          <p:cNvPr id="7" name="Rectangle 453"/>
          <p:cNvSpPr txBox="1">
            <a:spLocks noChangeArrowheads="1"/>
          </p:cNvSpPr>
          <p:nvPr/>
        </p:nvSpPr>
        <p:spPr bwMode="auto">
          <a:xfrm>
            <a:off x="4591378" y="4005064"/>
            <a:ext cx="2644917" cy="936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Times New Roman" pitchFamily="18" charset="0"/>
              </a:rPr>
              <a:t>Графа 3 должна быть больше суммы граф 4+5 за счет исследований, выполненных пациентам трудоспособного возраста</a:t>
            </a:r>
          </a:p>
        </p:txBody>
      </p:sp>
      <p:sp>
        <p:nvSpPr>
          <p:cNvPr id="8" name="Rectangle 453"/>
          <p:cNvSpPr txBox="1">
            <a:spLocks noChangeArrowheads="1"/>
          </p:cNvSpPr>
          <p:nvPr/>
        </p:nvSpPr>
        <p:spPr bwMode="auto">
          <a:xfrm>
            <a:off x="4499994" y="5229200"/>
            <a:ext cx="26642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400" b="1" dirty="0" smtClean="0"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latin typeface="Times New Roman" pitchFamily="18" charset="0"/>
              </a:rPr>
              <a:t>Строка </a:t>
            </a:r>
            <a:r>
              <a:rPr lang="en-US" altLang="ru-RU" sz="1200" b="1" dirty="0" smtClean="0">
                <a:latin typeface="Times New Roman" pitchFamily="18" charset="0"/>
              </a:rPr>
              <a:t>2&gt;/</a:t>
            </a:r>
            <a:r>
              <a:rPr lang="ru-RU" altLang="ru-RU" sz="1200" b="1" dirty="0" smtClean="0">
                <a:latin typeface="Times New Roman" pitchFamily="18" charset="0"/>
              </a:rPr>
              <a:t> = стр</a:t>
            </a:r>
            <a:r>
              <a:rPr lang="ru-RU" altLang="ru-RU" sz="1200" b="1" dirty="0">
                <a:latin typeface="Times New Roman" pitchFamily="18" charset="0"/>
              </a:rPr>
              <a:t>.</a:t>
            </a:r>
            <a:r>
              <a:rPr lang="en-US" altLang="ru-RU" sz="1200" b="1" dirty="0" smtClean="0">
                <a:latin typeface="Times New Roman" pitchFamily="18" charset="0"/>
              </a:rPr>
              <a:t>2</a:t>
            </a:r>
            <a:r>
              <a:rPr lang="ru-RU" altLang="ru-RU" sz="1200" b="1" dirty="0" smtClean="0">
                <a:latin typeface="Times New Roman" pitchFamily="18" charset="0"/>
              </a:rPr>
              <a:t>.1+стр.2.2+стр2.3+2.4</a:t>
            </a:r>
            <a:endParaRPr lang="ru-RU" altLang="ru-RU" sz="1200" b="1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 b="1" dirty="0"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89950" y="3796129"/>
            <a:ext cx="2520281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C00000"/>
                </a:solidFill>
              </a:rPr>
              <a:t>стр.1.2 &gt;/= стр.1.2.1 в гр.3,4,5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89950" y="3508096"/>
            <a:ext cx="2520281" cy="2089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C00000"/>
                </a:solidFill>
              </a:rPr>
              <a:t>стр.1.1 &gt;/= стр.1.1.1 в гр.3,4,5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36295" y="5733255"/>
            <a:ext cx="1450505" cy="435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</a:rPr>
              <a:t>Перенос данных из ф.30_1 табл.1003 стр.10 гр.4</a:t>
            </a:r>
            <a:endParaRPr lang="ru-RU" sz="1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1837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57200" y="582960"/>
            <a:ext cx="8229600" cy="1371600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r>
              <a:rPr lang="ru-RU" altLang="ru-RU" sz="3100" b="1" dirty="0">
                <a:solidFill>
                  <a:schemeClr val="bg1"/>
                </a:solidFill>
                <a:latin typeface="Times New Roman" pitchFamily="18" charset="0"/>
              </a:rPr>
              <a:t>4. Рентгенологические </a:t>
            </a:r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</a:rPr>
              <a:t>профилактические (</a:t>
            </a:r>
            <a:r>
              <a:rPr lang="ru-RU" altLang="ru-RU" sz="2800" b="1" dirty="0" err="1">
                <a:solidFill>
                  <a:schemeClr val="bg1"/>
                </a:solidFill>
                <a:latin typeface="Times New Roman" pitchFamily="18" charset="0"/>
              </a:rPr>
              <a:t>скрининговые</a:t>
            </a:r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</a:rPr>
              <a:t>) 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обследования</a:t>
            </a:r>
            <a:b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</a:br>
            <a:endParaRPr lang="ru-RU" altLang="ru-RU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 rot="10800000" flipV="1">
            <a:off x="502920" y="1268760"/>
            <a:ext cx="2196872" cy="560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5114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" name="Rectangle 453"/>
          <p:cNvSpPr txBox="1">
            <a:spLocks noChangeArrowheads="1"/>
          </p:cNvSpPr>
          <p:nvPr/>
        </p:nvSpPr>
        <p:spPr bwMode="auto">
          <a:xfrm>
            <a:off x="683568" y="4077072"/>
            <a:ext cx="8003232" cy="1296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400" b="1" dirty="0" smtClean="0">
                <a:solidFill>
                  <a:srgbClr val="C00000"/>
                </a:solidFill>
                <a:latin typeface="Times New Roman" pitchFamily="18" charset="0"/>
              </a:rPr>
              <a:t>В </a:t>
            </a:r>
            <a:r>
              <a:rPr lang="ru-RU" altLang="ru-RU" sz="1400" b="1" dirty="0">
                <a:solidFill>
                  <a:srgbClr val="C00000"/>
                </a:solidFill>
                <a:latin typeface="Times New Roman" pitchFamily="18" charset="0"/>
              </a:rPr>
              <a:t>строке </a:t>
            </a:r>
            <a:r>
              <a:rPr lang="ru-RU" altLang="ru-RU" sz="1400" b="1" dirty="0" smtClean="0">
                <a:solidFill>
                  <a:srgbClr val="C00000"/>
                </a:solidFill>
                <a:latin typeface="Times New Roman" pitchFamily="18" charset="0"/>
              </a:rPr>
              <a:t>1.2 указываются </a:t>
            </a:r>
            <a:r>
              <a:rPr lang="ru-RU" altLang="ru-RU" sz="1400" b="1" dirty="0">
                <a:solidFill>
                  <a:srgbClr val="C00000"/>
                </a:solidFill>
                <a:latin typeface="Times New Roman" pitchFamily="18" charset="0"/>
              </a:rPr>
              <a:t>сведения о цифровых </a:t>
            </a:r>
            <a:r>
              <a:rPr lang="ru-RU" altLang="ru-RU" sz="1400" b="1" dirty="0" err="1">
                <a:solidFill>
                  <a:srgbClr val="C00000"/>
                </a:solidFill>
                <a:latin typeface="Times New Roman" pitchFamily="18" charset="0"/>
              </a:rPr>
              <a:t>флюорограммах</a:t>
            </a:r>
            <a:r>
              <a:rPr lang="ru-RU" altLang="ru-RU" sz="1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solidFill>
                  <a:srgbClr val="C00000"/>
                </a:solidFill>
                <a:latin typeface="Times New Roman" pitchFamily="18" charset="0"/>
              </a:rPr>
              <a:t>и рентгенограммах, выполненных </a:t>
            </a:r>
            <a:r>
              <a:rPr lang="ru-RU" altLang="ru-RU" sz="1400" b="1" dirty="0">
                <a:solidFill>
                  <a:srgbClr val="C00000"/>
                </a:solidFill>
                <a:latin typeface="Times New Roman" pitchFamily="18" charset="0"/>
              </a:rPr>
              <a:t>на цифровых </a:t>
            </a:r>
            <a:r>
              <a:rPr lang="ru-RU" altLang="ru-RU" sz="1400" b="1" dirty="0" smtClean="0">
                <a:solidFill>
                  <a:srgbClr val="C00000"/>
                </a:solidFill>
                <a:latin typeface="Times New Roman" pitchFamily="18" charset="0"/>
              </a:rPr>
              <a:t>аппаратах, </a:t>
            </a:r>
            <a:r>
              <a:rPr lang="ru-RU" altLang="ru-RU" sz="1400" b="1" dirty="0">
                <a:solidFill>
                  <a:srgbClr val="C00000"/>
                </a:solidFill>
                <a:latin typeface="Times New Roman" pitchFamily="18" charset="0"/>
              </a:rPr>
              <a:t>в том числе </a:t>
            </a:r>
            <a:r>
              <a:rPr lang="ru-RU" altLang="ru-RU" sz="1400" b="1" dirty="0" smtClean="0">
                <a:solidFill>
                  <a:srgbClr val="C00000"/>
                </a:solidFill>
                <a:latin typeface="Times New Roman" pitchFamily="18" charset="0"/>
              </a:rPr>
              <a:t>выполненных </a:t>
            </a:r>
            <a:r>
              <a:rPr lang="ru-RU" altLang="ru-RU" sz="1400" b="1" dirty="0">
                <a:solidFill>
                  <a:srgbClr val="C00000"/>
                </a:solidFill>
                <a:latin typeface="Times New Roman" pitchFamily="18" charset="0"/>
              </a:rPr>
              <a:t>на </a:t>
            </a:r>
            <a:r>
              <a:rPr lang="ru-RU" altLang="ru-RU" sz="1400" b="1" dirty="0" smtClean="0">
                <a:solidFill>
                  <a:srgbClr val="C00000"/>
                </a:solidFill>
                <a:latin typeface="Times New Roman" pitchFamily="18" charset="0"/>
              </a:rPr>
              <a:t>передвижных цифровых </a:t>
            </a:r>
            <a:r>
              <a:rPr lang="ru-RU" altLang="ru-RU" sz="1400" b="1" dirty="0">
                <a:solidFill>
                  <a:srgbClr val="C00000"/>
                </a:solidFill>
                <a:latin typeface="Times New Roman" pitchFamily="18" charset="0"/>
              </a:rPr>
              <a:t>флюорографических установках стр.1.2.1 </a:t>
            </a:r>
            <a:r>
              <a:rPr lang="ru-RU" altLang="ru-RU" sz="1400" b="1" u="sng" dirty="0" smtClean="0">
                <a:solidFill>
                  <a:srgbClr val="C00000"/>
                </a:solidFill>
                <a:latin typeface="Times New Roman" pitchFamily="18" charset="0"/>
              </a:rPr>
              <a:t>но только собственных, стоящих на </a:t>
            </a:r>
            <a:r>
              <a:rPr lang="ru-RU" altLang="ru-RU" sz="1400" b="1" u="sng" dirty="0">
                <a:solidFill>
                  <a:srgbClr val="C00000"/>
                </a:solidFill>
                <a:latin typeface="Times New Roman" pitchFamily="18" charset="0"/>
              </a:rPr>
              <a:t>балансе М/О, и согласовывается с табл.5117 </a:t>
            </a:r>
            <a:r>
              <a:rPr lang="ru-RU" altLang="ru-RU" sz="1400" b="1" u="sng" dirty="0" smtClean="0">
                <a:solidFill>
                  <a:srgbClr val="C00000"/>
                </a:solidFill>
                <a:latin typeface="Times New Roman" pitchFamily="18" charset="0"/>
              </a:rPr>
              <a:t>стр.5. </a:t>
            </a:r>
            <a:r>
              <a:rPr lang="ru-RU" altLang="ru-RU" sz="1400" b="1" u="sng" dirty="0">
                <a:solidFill>
                  <a:srgbClr val="C00000"/>
                </a:solidFill>
                <a:latin typeface="Times New Roman" pitchFamily="18" charset="0"/>
              </a:rPr>
              <a:t>и </a:t>
            </a:r>
            <a:r>
              <a:rPr lang="ru-RU" altLang="ru-RU" sz="1400" b="1" u="sng" dirty="0" smtClean="0">
                <a:solidFill>
                  <a:srgbClr val="C00000"/>
                </a:solidFill>
                <a:latin typeface="Times New Roman" pitchFamily="18" charset="0"/>
              </a:rPr>
              <a:t>стр.5.1</a:t>
            </a:r>
            <a:endParaRPr lang="ru-RU" altLang="ru-RU" sz="1400" b="1" u="sng" dirty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 b="1" u="sng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7" name="Rectangle 453"/>
          <p:cNvSpPr txBox="1">
            <a:spLocks noChangeArrowheads="1"/>
          </p:cNvSpPr>
          <p:nvPr/>
        </p:nvSpPr>
        <p:spPr bwMode="auto">
          <a:xfrm>
            <a:off x="683568" y="2060848"/>
            <a:ext cx="8003232" cy="15121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C00000"/>
                </a:solidFill>
                <a:latin typeface="Times New Roman" pitchFamily="18" charset="0"/>
              </a:rPr>
              <a:t>В </a:t>
            </a:r>
            <a:r>
              <a:rPr lang="ru-RU" altLang="ru-RU" sz="1400" b="1" dirty="0">
                <a:solidFill>
                  <a:srgbClr val="C00000"/>
                </a:solidFill>
                <a:latin typeface="Times New Roman" pitchFamily="18" charset="0"/>
              </a:rPr>
              <a:t>строке </a:t>
            </a:r>
            <a:r>
              <a:rPr lang="ru-RU" altLang="ru-RU" sz="1400" b="1" dirty="0" smtClean="0">
                <a:solidFill>
                  <a:srgbClr val="C00000"/>
                </a:solidFill>
                <a:latin typeface="Times New Roman" pitchFamily="18" charset="0"/>
              </a:rPr>
              <a:t>1.1 </a:t>
            </a:r>
            <a:r>
              <a:rPr lang="ru-RU" altLang="ru-RU" sz="1400" b="1" dirty="0">
                <a:solidFill>
                  <a:srgbClr val="C00000"/>
                </a:solidFill>
                <a:latin typeface="Times New Roman" pitchFamily="18" charset="0"/>
              </a:rPr>
              <a:t>указываются сведения </a:t>
            </a:r>
            <a:r>
              <a:rPr lang="ru-RU" altLang="ru-RU" sz="1400" b="1" dirty="0" smtClean="0">
                <a:solidFill>
                  <a:srgbClr val="C00000"/>
                </a:solidFill>
                <a:latin typeface="Times New Roman" pitchFamily="18" charset="0"/>
              </a:rPr>
              <a:t>о пленочных </a:t>
            </a:r>
            <a:r>
              <a:rPr lang="ru-RU" altLang="ru-RU" sz="1400" b="1" dirty="0" err="1" smtClean="0">
                <a:solidFill>
                  <a:srgbClr val="C00000"/>
                </a:solidFill>
                <a:latin typeface="Times New Roman" pitchFamily="18" charset="0"/>
              </a:rPr>
              <a:t>флюорограммах</a:t>
            </a:r>
            <a:r>
              <a:rPr lang="ru-RU" altLang="ru-RU" sz="1400" b="1" dirty="0" smtClean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ru-RU" altLang="ru-RU" sz="1400" b="1" dirty="0">
                <a:solidFill>
                  <a:srgbClr val="C00000"/>
                </a:solidFill>
                <a:latin typeface="Times New Roman" pitchFamily="18" charset="0"/>
              </a:rPr>
              <a:t>в том числе </a:t>
            </a:r>
            <a:r>
              <a:rPr lang="ru-RU" altLang="ru-RU" sz="1400" b="1" dirty="0" err="1" smtClean="0">
                <a:solidFill>
                  <a:srgbClr val="C00000"/>
                </a:solidFill>
                <a:latin typeface="Times New Roman" pitchFamily="18" charset="0"/>
              </a:rPr>
              <a:t>выполненых</a:t>
            </a:r>
            <a:r>
              <a:rPr lang="ru-RU" altLang="ru-RU" sz="1400" b="1" dirty="0" smtClean="0">
                <a:solidFill>
                  <a:srgbClr val="C00000"/>
                </a:solidFill>
                <a:latin typeface="Times New Roman" pitchFamily="18" charset="0"/>
              </a:rPr>
              <a:t> на передвижных- пленочных флюорографических установках стр.1.1.1, </a:t>
            </a:r>
            <a:r>
              <a:rPr lang="ru-RU" altLang="ru-RU" sz="1400" b="1" u="sng" dirty="0" smtClean="0">
                <a:solidFill>
                  <a:srgbClr val="C00000"/>
                </a:solidFill>
                <a:latin typeface="Times New Roman" pitchFamily="18" charset="0"/>
              </a:rPr>
              <a:t>но только собственных, стоящих на балансе  М/О, и согласовывается с табл.5117 стр.6. и стр.6.1</a:t>
            </a:r>
            <a:endParaRPr lang="ru-RU" altLang="ru-RU" sz="1400" b="1" u="sng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 rot="10800000" flipV="1">
            <a:off x="5542844" y="1484784"/>
            <a:ext cx="3061604" cy="469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продолжение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765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1371600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«</a:t>
            </a:r>
            <a:r>
              <a:rPr lang="ru-RU" alt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Ультрозвуковые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исследования»</a:t>
            </a:r>
            <a:endParaRPr lang="ru-RU" altLang="ru-RU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48887" y="1379913"/>
            <a:ext cx="2173235" cy="448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5115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3981518" y="1344216"/>
            <a:ext cx="3345885" cy="504056"/>
          </a:xfrm>
          <a:prstGeom prst="wedgeRoundRectCallout">
            <a:avLst>
              <a:gd name="adj1" fmla="val -38014"/>
              <a:gd name="adj2" fmla="val 4245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tIns="22860" rIns="27432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 smtClean="0">
                <a:latin typeface="Times New Roman" pitchFamily="18" charset="0"/>
                <a:cs typeface="Times New Roman" pitchFamily="18" charset="0"/>
              </a:rPr>
              <a:t>Строка «из них» объединяет гр.4, гр.5,                  </a:t>
            </a:r>
            <a:r>
              <a:rPr lang="ru-RU" altLang="ru-RU" sz="1300" b="1" dirty="0" err="1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altLang="ru-RU" sz="1300" b="1" dirty="0" smtClean="0">
                <a:latin typeface="Times New Roman" pitchFamily="18" charset="0"/>
                <a:cs typeface="Times New Roman" pitchFamily="18" charset="0"/>
              </a:rPr>
              <a:t> 5_1; гр.6-данные из 3 графы»</a:t>
            </a:r>
            <a:endParaRPr lang="ru-RU" alt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"/>
          <p:cNvSpPr>
            <a:spLocks noChangeArrowheads="1"/>
          </p:cNvSpPr>
          <p:nvPr/>
        </p:nvSpPr>
        <p:spPr bwMode="auto">
          <a:xfrm rot="10800000" flipV="1">
            <a:off x="2699792" y="2708920"/>
            <a:ext cx="4543348" cy="313107"/>
          </a:xfrm>
          <a:prstGeom prst="wedgeRoundRectCallout">
            <a:avLst>
              <a:gd name="adj1" fmla="val -32528"/>
              <a:gd name="adj2" fmla="val 4294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tIns="22860" rIns="27432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Строка 1</a:t>
            </a:r>
            <a:r>
              <a:rPr lang="en-US" altLang="ru-RU" sz="900" b="1" dirty="0" smtClean="0">
                <a:latin typeface="Times New Roman" pitchFamily="18" charset="0"/>
                <a:cs typeface="Times New Roman" pitchFamily="18" charset="0"/>
              </a:rPr>
              <a:t>&gt;/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стр.2+стр.3+стр.4+стр.5+стр.6+стр.7+стр.8+стр.9+стр.10+стр.11+стр.12+стр.13+стр.14+стр.15+стр.16+стр.17+стр.18</a:t>
            </a:r>
            <a:endParaRPr lang="ru-RU" alt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Таблица 15"/>
          <p:cNvPicPr>
            <a:picLocks noGrp="1" noChangeAspect="1"/>
          </p:cNvPicPr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457200" y="1848272"/>
            <a:ext cx="8272533" cy="4763883"/>
          </a:xfrm>
          <a:prstGeom prst="rect">
            <a:avLst/>
          </a:prstGeom>
        </p:spPr>
      </p:pic>
      <p:cxnSp>
        <p:nvCxnSpPr>
          <p:cNvPr id="22" name="Прямая со стрелкой 21"/>
          <p:cNvCxnSpPr/>
          <p:nvPr/>
        </p:nvCxnSpPr>
        <p:spPr>
          <a:xfrm flipV="1">
            <a:off x="4987757" y="1467552"/>
            <a:ext cx="592355" cy="6000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utoShape 1"/>
          <p:cNvSpPr>
            <a:spLocks noChangeArrowheads="1"/>
          </p:cNvSpPr>
          <p:nvPr/>
        </p:nvSpPr>
        <p:spPr bwMode="auto">
          <a:xfrm rot="10800000" flipV="1">
            <a:off x="2699792" y="2770000"/>
            <a:ext cx="3816424" cy="504056"/>
          </a:xfrm>
          <a:prstGeom prst="wedgeRoundRectCallout">
            <a:avLst>
              <a:gd name="adj1" fmla="val -30454"/>
              <a:gd name="adj2" fmla="val 5125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tIns="22860" rIns="27432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Строка 1</a:t>
            </a:r>
            <a:r>
              <a:rPr lang="en-US" altLang="ru-RU" sz="900" b="1" dirty="0" smtClean="0">
                <a:latin typeface="Times New Roman" pitchFamily="18" charset="0"/>
                <a:cs typeface="Times New Roman" pitchFamily="18" charset="0"/>
              </a:rPr>
              <a:t>&gt;/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стр.2+стр.3+стр.4+стр.5+стр.6+стр.7+стр.8+стр.9+стр.10+стр.11+стр.12+ стр.13+стр.14+стр.15+стр.16+стр.17+стр.18</a:t>
            </a:r>
            <a:endParaRPr lang="ru-RU" alt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2"/>
          <p:cNvSpPr>
            <a:spLocks noChangeArrowheads="1"/>
          </p:cNvSpPr>
          <p:nvPr/>
        </p:nvSpPr>
        <p:spPr bwMode="auto">
          <a:xfrm>
            <a:off x="3927349" y="3645024"/>
            <a:ext cx="2948907" cy="360040"/>
          </a:xfrm>
          <a:prstGeom prst="wedgeRoundRectCallout">
            <a:avLst>
              <a:gd name="adj1" fmla="val -38014"/>
              <a:gd name="adj2" fmla="val 4245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tIns="22860" rIns="27432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Строка 2 равна строке 2_1.   Все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исследования сосудов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следует показывать в строке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2.1</a:t>
            </a:r>
            <a:endParaRPr lang="ru-RU" alt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AutoShape 2"/>
          <p:cNvSpPr>
            <a:spLocks noChangeArrowheads="1"/>
          </p:cNvSpPr>
          <p:nvPr/>
        </p:nvSpPr>
        <p:spPr bwMode="auto">
          <a:xfrm>
            <a:off x="3731342" y="6179574"/>
            <a:ext cx="3903338" cy="212210"/>
          </a:xfrm>
          <a:prstGeom prst="wedgeRoundRectCallout">
            <a:avLst>
              <a:gd name="adj1" fmla="val -17611"/>
              <a:gd name="adj2" fmla="val 4245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tIns="22860" rIns="27432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Строка 18 равна сумме строк 18_1+18_2 по всем графам    </a:t>
            </a:r>
            <a:endParaRPr lang="en-US" alt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alt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AutoShape 2"/>
          <p:cNvSpPr>
            <a:spLocks noChangeArrowheads="1"/>
          </p:cNvSpPr>
          <p:nvPr/>
        </p:nvSpPr>
        <p:spPr bwMode="auto">
          <a:xfrm>
            <a:off x="5283934" y="4234992"/>
            <a:ext cx="2763514" cy="280475"/>
          </a:xfrm>
          <a:prstGeom prst="wedgeRoundRectCallout">
            <a:avLst>
              <a:gd name="adj1" fmla="val -38014"/>
              <a:gd name="adj2" fmla="val 4245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tIns="22860" rIns="27432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Графа 7 должна быть меньше или равна графе 6</a:t>
            </a:r>
            <a:endParaRPr lang="ru-RU" alt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6948264" y="2579804"/>
            <a:ext cx="25120" cy="1708156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трелка вправо 26"/>
          <p:cNvSpPr/>
          <p:nvPr/>
        </p:nvSpPr>
        <p:spPr>
          <a:xfrm>
            <a:off x="6119261" y="2489618"/>
            <a:ext cx="621782" cy="18037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Соединительная линия уступом 2"/>
          <p:cNvCxnSpPr/>
          <p:nvPr/>
        </p:nvCxnSpPr>
        <p:spPr>
          <a:xfrm flipV="1">
            <a:off x="3563885" y="2192678"/>
            <a:ext cx="2555376" cy="284754"/>
          </a:xfrm>
          <a:prstGeom prst="bentConnector3">
            <a:avLst>
              <a:gd name="adj1" fmla="val 50000"/>
            </a:avLst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3510117" y="4658928"/>
            <a:ext cx="5022324" cy="7498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Внимание: если </a:t>
            </a:r>
            <a:r>
              <a:rPr lang="ru-RU" sz="1400" b="1" u="sng" dirty="0" smtClean="0">
                <a:solidFill>
                  <a:srgbClr val="C00000"/>
                </a:solidFill>
              </a:rPr>
              <a:t>табл. 5117 стр.19</a:t>
            </a:r>
            <a:r>
              <a:rPr lang="en-US" sz="1400" b="1" u="sng" dirty="0" smtClean="0">
                <a:solidFill>
                  <a:srgbClr val="C00000"/>
                </a:solidFill>
              </a:rPr>
              <a:t> &gt; 0, </a:t>
            </a:r>
            <a:r>
              <a:rPr lang="ru-RU" sz="1400" b="1" dirty="0" smtClean="0">
                <a:solidFill>
                  <a:srgbClr val="C00000"/>
                </a:solidFill>
              </a:rPr>
              <a:t>то и в </a:t>
            </a:r>
            <a:r>
              <a:rPr lang="ru-RU" sz="1400" b="1" u="sng" dirty="0" smtClean="0">
                <a:solidFill>
                  <a:srgbClr val="C00000"/>
                </a:solidFill>
              </a:rPr>
              <a:t>табл. 5115  стр. 1 </a:t>
            </a:r>
            <a:r>
              <a:rPr lang="en-US" sz="1400" b="1" u="sng" dirty="0" smtClean="0">
                <a:solidFill>
                  <a:srgbClr val="C00000"/>
                </a:solidFill>
              </a:rPr>
              <a:t>&gt; </a:t>
            </a:r>
            <a:r>
              <a:rPr lang="ru-RU" sz="1400" b="1" u="sng" dirty="0" smtClean="0">
                <a:solidFill>
                  <a:srgbClr val="C00000"/>
                </a:solidFill>
              </a:rPr>
              <a:t>0; если стр.19_5</a:t>
            </a:r>
            <a:r>
              <a:rPr lang="en-US" sz="1400" b="1" u="sng" dirty="0">
                <a:solidFill>
                  <a:srgbClr val="C00000"/>
                </a:solidFill>
              </a:rPr>
              <a:t> &gt; 0, </a:t>
            </a:r>
            <a:r>
              <a:rPr lang="ru-RU" sz="1400" b="1" dirty="0">
                <a:solidFill>
                  <a:srgbClr val="C00000"/>
                </a:solidFill>
              </a:rPr>
              <a:t>то и в </a:t>
            </a:r>
            <a:r>
              <a:rPr lang="ru-RU" sz="1400" b="1" u="sng" dirty="0">
                <a:solidFill>
                  <a:srgbClr val="C00000"/>
                </a:solidFill>
              </a:rPr>
              <a:t>табл. 5115  стр. </a:t>
            </a:r>
            <a:r>
              <a:rPr lang="ru-RU" sz="1400" b="1" u="sng" dirty="0" smtClean="0">
                <a:solidFill>
                  <a:srgbClr val="C00000"/>
                </a:solidFill>
              </a:rPr>
              <a:t>10_1 </a:t>
            </a:r>
            <a:r>
              <a:rPr lang="en-US" sz="1400" b="1" u="sng" dirty="0">
                <a:solidFill>
                  <a:srgbClr val="C00000"/>
                </a:solidFill>
              </a:rPr>
              <a:t>&gt; </a:t>
            </a:r>
            <a:r>
              <a:rPr lang="ru-RU" sz="1400" b="1" u="sng" dirty="0">
                <a:solidFill>
                  <a:srgbClr val="C0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859338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Таблица 7"/>
          <p:cNvPicPr>
            <a:picLocks noGrp="1" noChangeAspect="1"/>
          </p:cNvPicPr>
          <p:nvPr>
            <p:ph type="tbl" idx="1"/>
          </p:nvPr>
        </p:nvPicPr>
        <p:blipFill>
          <a:blip r:embed="rId3"/>
          <a:stretch>
            <a:fillRect/>
          </a:stretch>
        </p:blipFill>
        <p:spPr>
          <a:xfrm>
            <a:off x="491516" y="1893880"/>
            <a:ext cx="8229600" cy="4703540"/>
          </a:xfrm>
          <a:prstGeom prst="rect">
            <a:avLst/>
          </a:prstGeom>
        </p:spPr>
      </p:pic>
      <p:sp>
        <p:nvSpPr>
          <p:cNvPr id="9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395536" y="489706"/>
            <a:ext cx="8229600" cy="1371600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«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Аппараты и оборудование для лучевой диагностики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»</a:t>
            </a:r>
            <a:endParaRPr lang="ru-RU" altLang="ru-RU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1371600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smtClean="0">
                <a:solidFill>
                  <a:schemeClr val="bg1"/>
                </a:solidFill>
                <a:latin typeface="Times New Roman" pitchFamily="18" charset="0"/>
              </a:rPr>
              <a:t>«</a:t>
            </a:r>
            <a:r>
              <a:rPr lang="ru-RU" altLang="ru-RU" sz="2800" b="1" smtClean="0">
                <a:solidFill>
                  <a:schemeClr val="bg1"/>
                </a:solidFill>
                <a:latin typeface="Times New Roman" pitchFamily="18" charset="0"/>
              </a:rPr>
              <a:t>Аппараты и оборудование для лучевой диагностики</a:t>
            </a:r>
            <a:r>
              <a:rPr lang="ru-RU" altLang="ru-RU" sz="2000" b="1" smtClean="0">
                <a:solidFill>
                  <a:schemeClr val="bg1"/>
                </a:solidFill>
                <a:latin typeface="Times New Roman" pitchFamily="18" charset="0"/>
              </a:rPr>
              <a:t>»</a:t>
            </a:r>
            <a:endParaRPr lang="ru-RU" altLang="ru-RU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 rot="10800000" flipV="1">
            <a:off x="4389119" y="3657600"/>
            <a:ext cx="4207630" cy="1787624"/>
          </a:xfrm>
          <a:prstGeom prst="wedgeRoundRectCallout">
            <a:avLst>
              <a:gd name="adj1" fmla="val -38014"/>
              <a:gd name="adj2" fmla="val 4245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tIns="22860" rIns="27432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Таблица 5117 (вид табл.)без добавленных региональных  граф о </a:t>
            </a:r>
            <a:r>
              <a:rPr lang="ru-RU" alt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движении оборудования за отчётный год.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Определяем  достоверность отображения оборудования стоящего на </a:t>
            </a:r>
            <a:r>
              <a:rPr lang="ru-RU" alt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балансе </a:t>
            </a:r>
            <a:r>
              <a:rPr lang="ru-RU" alt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М/О на 31.12. отчётного года в таблицу 5117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ru-RU" alt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данные предыдущего года на -31.12</a:t>
            </a:r>
            <a:r>
              <a:rPr lang="ru-RU" alt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ru-RU" alt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Минус списанное оборудование в отчётном году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ru-RU" alt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Плюс закупленное оборудование в отчётном году</a:t>
            </a:r>
            <a:endParaRPr lang="ru-RU" alt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540774" y="1338349"/>
            <a:ext cx="2081348" cy="434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5117</a:t>
            </a:r>
            <a:endParaRPr lang="ru-RU" altLang="ru-RU" sz="20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3619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Таблица 3"/>
          <p:cNvPicPr>
            <a:picLocks noGrp="1" noChangeAspect="1"/>
          </p:cNvPicPr>
          <p:nvPr>
            <p:ph type="tbl" idx="1"/>
          </p:nvPr>
        </p:nvPicPr>
        <p:blipFill>
          <a:blip r:embed="rId3"/>
          <a:stretch>
            <a:fillRect/>
          </a:stretch>
        </p:blipFill>
        <p:spPr>
          <a:xfrm>
            <a:off x="374843" y="1908820"/>
            <a:ext cx="8229600" cy="4264496"/>
          </a:xfrm>
          <a:prstGeom prst="rect">
            <a:avLst/>
          </a:prstGeom>
        </p:spPr>
      </p:pic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«Аппараты и оборудование для лучевой диагностики»</a:t>
            </a:r>
            <a:endParaRPr lang="ru-RU" altLang="ru-RU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 rot="10800000" flipV="1">
            <a:off x="5919018" y="1445342"/>
            <a:ext cx="2685425" cy="327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Продолжение т.5117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28839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«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Аппараты и оборудование для лучевой диагностики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»</a:t>
            </a:r>
            <a:endParaRPr lang="ru-RU" altLang="ru-RU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40774" y="1338350"/>
            <a:ext cx="2052797" cy="382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5117</a:t>
            </a:r>
            <a:endParaRPr lang="ru-RU" altLang="ru-RU" sz="20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987824" y="1556792"/>
            <a:ext cx="5544616" cy="305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1400" b="1" dirty="0" smtClean="0">
                <a:latin typeface="Times New Roman" pitchFamily="18" charset="0"/>
              </a:rPr>
              <a:t>Добавлены региональные графы о движении оборудования</a:t>
            </a:r>
            <a:endParaRPr lang="ru-RU" altLang="ru-RU" sz="1400" dirty="0" smtClean="0">
              <a:latin typeface="Times New Roman" pitchFamily="18" charset="0"/>
            </a:endParaRPr>
          </a:p>
        </p:txBody>
      </p:sp>
      <p:pic>
        <p:nvPicPr>
          <p:cNvPr id="9" name="Таблица 8"/>
          <p:cNvPicPr>
            <a:picLocks noGrp="1" noChangeAspect="1"/>
          </p:cNvPicPr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336095" y="1863528"/>
            <a:ext cx="8229600" cy="473530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347864" y="3429000"/>
            <a:ext cx="3024336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Графа 3 по всем строкам = гр.3_1-гр.3_2+ гр.3_3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12160" y="3995274"/>
            <a:ext cx="2520280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Графа 6 по всем строкам = гр.6_1-гр.6_2+ гр.6_3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347865" y="3140968"/>
            <a:ext cx="3024336" cy="254781"/>
          </a:xfrm>
          <a:prstGeom prst="wedgeRoundRectCallout">
            <a:avLst>
              <a:gd name="adj1" fmla="val -38014"/>
              <a:gd name="adj2" fmla="val 4245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tIns="22860" rIns="27432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Графа 3 </a:t>
            </a:r>
            <a:r>
              <a:rPr lang="en-US" alt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alt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любой графы - 4,-5,-6,-7 </a:t>
            </a:r>
            <a:endParaRPr lang="ru-RU" alt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 rot="10800000" flipV="1">
            <a:off x="4347552" y="4581128"/>
            <a:ext cx="4218143" cy="1224137"/>
          </a:xfrm>
          <a:prstGeom prst="wedgeRoundRectCallout">
            <a:avLst>
              <a:gd name="adj1" fmla="val -38014"/>
              <a:gd name="adj2" fmla="val 4245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tIns="22860" rIns="27432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Любая итоговая строка больше строк ее составляющих например: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- Строка  4  </a:t>
            </a:r>
            <a:r>
              <a:rPr lang="en-US" altLang="ru-RU" sz="12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4.1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Строка 7 гр. 4 не заполняется (палатные аппараты)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- Стр. 10 </a:t>
            </a:r>
            <a:r>
              <a:rPr lang="en-US" altLang="ru-RU" sz="12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каждой из  строк 10_1 или  стр. </a:t>
            </a:r>
            <a:r>
              <a:rPr lang="en-US" altLang="ru-RU" sz="1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0.2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3891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Таблица 1"/>
          <p:cNvPicPr>
            <a:picLocks noGrp="1" noChangeAspect="1"/>
          </p:cNvPicPr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457201" y="1862051"/>
            <a:ext cx="8229600" cy="4447269"/>
          </a:xfrm>
          <a:prstGeom prst="rect">
            <a:avLst/>
          </a:prstGeom>
        </p:spPr>
      </p:pic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«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Аппараты и оборудование для лучевой диагностики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»</a:t>
            </a:r>
            <a:endParaRPr lang="ru-RU" altLang="ru-RU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40774" y="1338350"/>
            <a:ext cx="2052797" cy="382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5117</a:t>
            </a:r>
            <a:endParaRPr lang="ru-RU" altLang="ru-RU" sz="20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148064" y="1556792"/>
            <a:ext cx="3384376" cy="305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Добавлены региональные графы</a:t>
            </a:r>
            <a:endParaRPr lang="ru-RU" altLang="ru-RU" sz="20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4005064"/>
            <a:ext cx="2520280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Графа 7 по всем строкам = гр.7_1-гр.7_2+ гр.7_3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832167" y="4509120"/>
            <a:ext cx="5067971" cy="1368152"/>
          </a:xfrm>
          <a:prstGeom prst="wedgeRoundRectCallout">
            <a:avLst>
              <a:gd name="adj1" fmla="val -38014"/>
              <a:gd name="adj2" fmla="val 4245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tIns="22860" rIns="27432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sz="1800" b="1" dirty="0">
                <a:solidFill>
                  <a:srgbClr val="C00000"/>
                </a:solidFill>
              </a:rPr>
              <a:t>в </a:t>
            </a:r>
            <a:r>
              <a:rPr lang="ru-RU" sz="1800" b="1" u="sng" dirty="0">
                <a:solidFill>
                  <a:srgbClr val="C00000"/>
                </a:solidFill>
              </a:rPr>
              <a:t>графу 7 </a:t>
            </a:r>
            <a:r>
              <a:rPr lang="ru-RU" sz="1400" b="1" u="sng" dirty="0">
                <a:solidFill>
                  <a:srgbClr val="C00000"/>
                </a:solidFill>
              </a:rPr>
              <a:t>проставляется оборудование  со сроком эксплуатации  </a:t>
            </a:r>
            <a:r>
              <a:rPr lang="ru-RU" sz="2000" b="1" u="sng" dirty="0">
                <a:solidFill>
                  <a:srgbClr val="C00000"/>
                </a:solidFill>
              </a:rPr>
              <a:t>свыше  10лет </a:t>
            </a:r>
            <a:r>
              <a:rPr lang="ru-RU" sz="2000" b="1" u="sng" dirty="0" smtClean="0">
                <a:solidFill>
                  <a:srgbClr val="C00000"/>
                </a:solidFill>
              </a:rPr>
              <a:t>- </a:t>
            </a:r>
            <a:r>
              <a:rPr lang="ru-RU" sz="1400" b="1" u="sng" dirty="0" smtClean="0">
                <a:solidFill>
                  <a:srgbClr val="C00000"/>
                </a:solidFill>
              </a:rPr>
              <a:t>в </a:t>
            </a:r>
            <a:r>
              <a:rPr lang="ru-RU" sz="1400" b="1" u="sng" dirty="0">
                <a:solidFill>
                  <a:srgbClr val="C00000"/>
                </a:solidFill>
              </a:rPr>
              <a:t>амбулаторных условиях </a:t>
            </a:r>
            <a:r>
              <a:rPr lang="ru-RU" sz="1800" b="1" u="sng" dirty="0">
                <a:solidFill>
                  <a:srgbClr val="C00000"/>
                </a:solidFill>
              </a:rPr>
              <a:t>из гр.6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Графа 7 должна быть меньше или равна граф</a:t>
            </a:r>
            <a:r>
              <a:rPr lang="en-US" altLang="ru-RU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гр. </a:t>
            </a:r>
            <a:r>
              <a:rPr lang="en-US" altLang="ru-RU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гр. 6</a:t>
            </a:r>
            <a:r>
              <a:rPr lang="en-US" altLang="ru-RU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 всем строкам</a:t>
            </a:r>
            <a:endParaRPr lang="ru-RU" altLang="ru-RU" sz="1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685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4"/>
          </a:xfrm>
          <a:custGeom>
            <a:avLst/>
            <a:gdLst/>
            <a:ahLst/>
            <a:cxnLst/>
            <a:rect l="l" t="t" r="r" b="b"/>
            <a:pathLst>
              <a:path w="9144000" h="4216400">
                <a:moveTo>
                  <a:pt x="0" y="4216400"/>
                </a:moveTo>
                <a:lnTo>
                  <a:pt x="9144000" y="4216400"/>
                </a:lnTo>
                <a:lnTo>
                  <a:pt x="9144000" y="0"/>
                </a:lnTo>
                <a:lnTo>
                  <a:pt x="0" y="0"/>
                </a:lnTo>
                <a:lnTo>
                  <a:pt x="0" y="421640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pPr algn="ctr">
              <a:spcBef>
                <a:spcPct val="0"/>
              </a:spcBef>
              <a:buFontTx/>
              <a:buNone/>
            </a:pPr>
            <a:endParaRPr lang="ru-RU" altLang="ru-RU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</a:rPr>
              <a:t>РАЗДЕЛ </a:t>
            </a:r>
            <a:r>
              <a:rPr lang="en-US" altLang="ru-RU" b="1" dirty="0">
                <a:solidFill>
                  <a:schemeClr val="bg1"/>
                </a:solidFill>
                <a:latin typeface="Times New Roman" pitchFamily="18" charset="0"/>
              </a:rPr>
              <a:t>V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</a:rPr>
              <a:t>. РАБОТА</a:t>
            </a:r>
            <a:r>
              <a:rPr lang="en-US" altLang="ru-RU" b="1" dirty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en-US" altLang="ru-RU" b="1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altLang="ru-RU" b="1" dirty="0">
                <a:solidFill>
                  <a:schemeClr val="bg1"/>
                </a:solidFill>
                <a:latin typeface="Times New Roman" pitchFamily="18" charset="0"/>
              </a:rPr>
              <a:t>                    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</a:rPr>
              <a:t>                                                      </a:t>
            </a:r>
            <a:r>
              <a:rPr lang="en-US" altLang="ru-RU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</a:rPr>
              <a:t>ЛЕЧЕБНО-ВСПОМОГАТЕЛЬНЫХ</a:t>
            </a:r>
            <a:r>
              <a:rPr lang="en-US" altLang="ru-RU" b="1" dirty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en-US" altLang="ru-RU" b="1" dirty="0">
                <a:solidFill>
                  <a:schemeClr val="bg1"/>
                </a:solidFill>
                <a:latin typeface="Times New Roman" pitchFamily="18" charset="0"/>
              </a:rPr>
            </a:br>
            <a:endParaRPr lang="ru-RU" altLang="ru-RU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</a:rPr>
              <a:t>ОТДЕЛЕНИЙ 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</a:rPr>
              <a:t>(КАБИНЕТОВ)</a:t>
            </a:r>
            <a:r>
              <a:rPr lang="en-US" altLang="ru-RU" b="1" dirty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en-US" altLang="ru-RU" b="1" dirty="0">
                <a:solidFill>
                  <a:schemeClr val="bg1"/>
                </a:solidFill>
                <a:latin typeface="Times New Roman" pitchFamily="18" charset="0"/>
              </a:rPr>
            </a:br>
            <a:endParaRPr lang="ru-RU" alt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44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Таблица 1"/>
          <p:cNvPicPr>
            <a:picLocks noGrp="1" noChangeAspect="1"/>
          </p:cNvPicPr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457200" y="1873344"/>
            <a:ext cx="8229600" cy="4663292"/>
          </a:xfrm>
          <a:prstGeom prst="rect">
            <a:avLst/>
          </a:prstGeom>
        </p:spPr>
      </p:pic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«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Аппараты и оборудование для лучевой диагностики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»</a:t>
            </a:r>
            <a:endParaRPr lang="ru-RU" altLang="ru-RU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40774" y="1338350"/>
            <a:ext cx="2052797" cy="382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5117</a:t>
            </a:r>
            <a:endParaRPr lang="ru-RU" altLang="ru-RU" sz="20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148064" y="1556792"/>
            <a:ext cx="3384376" cy="305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Добавлены региональные графы</a:t>
            </a:r>
            <a:endParaRPr lang="ru-RU" altLang="ru-RU" sz="20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4509120"/>
            <a:ext cx="3960440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Строка 11 в графах: -3_1;-гр.4;-гр.5;-гр.6_1 равна сумме строк 11_1+11_2+11_3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3491880" y="5373216"/>
            <a:ext cx="4392488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FF"/>
                </a:solidFill>
              </a:rPr>
              <a:t>Строка 11_4 в графах: -3_1;-3_2;-3_3;-3_4-гр.4;-гр.5;-гр.6_1;-6_2;-6_3;-гр.7_2;-7_3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</a:rPr>
              <a:t>равна стр.11_1-11.1.1.+11_2 -11_2_1</a:t>
            </a:r>
            <a:endParaRPr lang="ru-RU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061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Таблица 1"/>
          <p:cNvPicPr>
            <a:picLocks noGrp="1" noChangeAspect="1"/>
          </p:cNvPicPr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457200" y="1862051"/>
            <a:ext cx="8229600" cy="4735301"/>
          </a:xfrm>
          <a:prstGeom prst="rect">
            <a:avLst/>
          </a:prstGeom>
        </p:spPr>
      </p:pic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«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Аппараты и оборудование для лучевой диагностики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»</a:t>
            </a:r>
            <a:endParaRPr lang="ru-RU" altLang="ru-RU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40774" y="1338350"/>
            <a:ext cx="2052797" cy="382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5117</a:t>
            </a:r>
            <a:endParaRPr lang="ru-RU" altLang="ru-RU" sz="20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148064" y="1556792"/>
            <a:ext cx="3384376" cy="305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Добавлены региональные графы</a:t>
            </a:r>
            <a:endParaRPr lang="ru-RU" altLang="ru-RU" sz="20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4591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Таблица 1"/>
          <p:cNvPicPr>
            <a:picLocks noGrp="1" noChangeAspect="1"/>
          </p:cNvPicPr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457200" y="1916832"/>
            <a:ext cx="8229600" cy="4464496"/>
          </a:xfrm>
          <a:prstGeom prst="rect">
            <a:avLst/>
          </a:prstGeom>
        </p:spPr>
      </p:pic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«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Аппараты и оборудование для лучевой диагностики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»</a:t>
            </a:r>
            <a:endParaRPr lang="ru-RU" altLang="ru-RU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40774" y="1338350"/>
            <a:ext cx="2052797" cy="382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5117</a:t>
            </a:r>
            <a:endParaRPr lang="ru-RU" altLang="ru-RU" sz="20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148064" y="1556792"/>
            <a:ext cx="3384376" cy="305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Добавлены региональные графы</a:t>
            </a:r>
            <a:endParaRPr lang="ru-RU" altLang="ru-RU" sz="20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563887" y="5517232"/>
            <a:ext cx="4977735" cy="57606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Внимание: если </a:t>
            </a:r>
            <a:r>
              <a:rPr lang="ru-RU" sz="1600" b="1" u="sng" dirty="0" smtClean="0">
                <a:solidFill>
                  <a:srgbClr val="C00000"/>
                </a:solidFill>
              </a:rPr>
              <a:t>табл. 5117 стр.14</a:t>
            </a:r>
            <a:r>
              <a:rPr lang="en-US" sz="1600" b="1" u="sng" dirty="0" smtClean="0">
                <a:solidFill>
                  <a:srgbClr val="C00000"/>
                </a:solidFill>
              </a:rPr>
              <a:t> &gt; 0, </a:t>
            </a:r>
            <a:r>
              <a:rPr lang="ru-RU" sz="1600" b="1" dirty="0" smtClean="0">
                <a:solidFill>
                  <a:srgbClr val="C00000"/>
                </a:solidFill>
              </a:rPr>
              <a:t>то и в </a:t>
            </a:r>
            <a:r>
              <a:rPr lang="ru-RU" sz="1600" b="1" u="sng" dirty="0" smtClean="0">
                <a:solidFill>
                  <a:srgbClr val="C00000"/>
                </a:solidFill>
              </a:rPr>
              <a:t>табл. 5100  </a:t>
            </a:r>
            <a:r>
              <a:rPr lang="ru-RU" sz="1600" b="1" dirty="0">
                <a:solidFill>
                  <a:srgbClr val="C00000"/>
                </a:solidFill>
              </a:rPr>
              <a:t>гр.</a:t>
            </a:r>
            <a:r>
              <a:rPr lang="en-US" sz="1600" b="1" dirty="0">
                <a:solidFill>
                  <a:srgbClr val="C00000"/>
                </a:solidFill>
              </a:rPr>
              <a:t>3,</a:t>
            </a:r>
            <a:r>
              <a:rPr lang="ru-RU" sz="1600" b="1" dirty="0">
                <a:solidFill>
                  <a:srgbClr val="C00000"/>
                </a:solidFill>
              </a:rPr>
              <a:t>гр.</a:t>
            </a:r>
            <a:r>
              <a:rPr lang="en-US" sz="1600" b="1" dirty="0">
                <a:solidFill>
                  <a:srgbClr val="C00000"/>
                </a:solidFill>
              </a:rPr>
              <a:t>6</a:t>
            </a:r>
            <a:r>
              <a:rPr lang="ru-RU" sz="1600" b="1" dirty="0">
                <a:solidFill>
                  <a:srgbClr val="C00000"/>
                </a:solidFill>
              </a:rPr>
              <a:t> стр. 4</a:t>
            </a:r>
            <a:r>
              <a:rPr lang="en-US" sz="1600" b="1" dirty="0">
                <a:solidFill>
                  <a:srgbClr val="C00000"/>
                </a:solidFill>
              </a:rPr>
              <a:t>_</a:t>
            </a:r>
            <a:r>
              <a:rPr lang="ru-RU" sz="1600" b="1" dirty="0">
                <a:solidFill>
                  <a:srgbClr val="C00000"/>
                </a:solidFill>
              </a:rPr>
              <a:t>6 </a:t>
            </a:r>
            <a:r>
              <a:rPr lang="en-US" sz="1600" b="1" dirty="0">
                <a:solidFill>
                  <a:srgbClr val="C00000"/>
                </a:solidFill>
              </a:rPr>
              <a:t>&gt; </a:t>
            </a:r>
            <a:r>
              <a:rPr lang="ru-RU" sz="1600" b="1" dirty="0">
                <a:solidFill>
                  <a:srgbClr val="C0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8930485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Таблица 1"/>
          <p:cNvPicPr>
            <a:picLocks noGrp="1" noChangeAspect="1"/>
          </p:cNvPicPr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457200" y="1862051"/>
            <a:ext cx="8229600" cy="4663293"/>
          </a:xfrm>
          <a:prstGeom prst="rect">
            <a:avLst/>
          </a:prstGeom>
        </p:spPr>
      </p:pic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«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Аппараты и оборудование для лучевой диагностики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»</a:t>
            </a:r>
            <a:endParaRPr lang="ru-RU" altLang="ru-RU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40774" y="1338350"/>
            <a:ext cx="2052797" cy="382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5117</a:t>
            </a:r>
            <a:endParaRPr lang="ru-RU" altLang="ru-RU" sz="20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148064" y="1556792"/>
            <a:ext cx="3384376" cy="305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Добавлены региональные графы</a:t>
            </a:r>
            <a:endParaRPr lang="ru-RU" altLang="ru-RU" sz="20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529781" y="5805264"/>
            <a:ext cx="5002659" cy="64807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Внимание: если </a:t>
            </a:r>
            <a:r>
              <a:rPr lang="ru-RU" sz="1400" b="1" u="sng" dirty="0" smtClean="0">
                <a:solidFill>
                  <a:srgbClr val="C00000"/>
                </a:solidFill>
              </a:rPr>
              <a:t>табл. 5117 стр.14</a:t>
            </a:r>
            <a:r>
              <a:rPr lang="en-US" sz="1400" b="1" u="sng" dirty="0" smtClean="0">
                <a:solidFill>
                  <a:srgbClr val="C00000"/>
                </a:solidFill>
              </a:rPr>
              <a:t> &gt; 0, </a:t>
            </a:r>
            <a:r>
              <a:rPr lang="ru-RU" sz="1400" b="1" dirty="0" smtClean="0">
                <a:solidFill>
                  <a:srgbClr val="C00000"/>
                </a:solidFill>
              </a:rPr>
              <a:t>то и в табл. 5100  стр. 4</a:t>
            </a:r>
            <a:r>
              <a:rPr lang="en-US" sz="1400" b="1" dirty="0">
                <a:solidFill>
                  <a:srgbClr val="C00000"/>
                </a:solidFill>
              </a:rPr>
              <a:t>_</a:t>
            </a:r>
            <a:r>
              <a:rPr lang="ru-RU" sz="1400" b="1" dirty="0" smtClean="0">
                <a:solidFill>
                  <a:srgbClr val="C00000"/>
                </a:solidFill>
              </a:rPr>
              <a:t>6 </a:t>
            </a:r>
            <a:r>
              <a:rPr lang="en-US" sz="1400" b="1" dirty="0" smtClean="0">
                <a:solidFill>
                  <a:srgbClr val="C00000"/>
                </a:solidFill>
              </a:rPr>
              <a:t>&gt; </a:t>
            </a:r>
            <a:r>
              <a:rPr lang="ru-RU" sz="1400" b="1" dirty="0" smtClean="0">
                <a:solidFill>
                  <a:srgbClr val="C00000"/>
                </a:solidFill>
              </a:rPr>
              <a:t>0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336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Таблица 1"/>
          <p:cNvPicPr>
            <a:picLocks noGrp="1" noChangeAspect="1"/>
          </p:cNvPicPr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457200" y="1981200"/>
            <a:ext cx="8229599" cy="4616152"/>
          </a:xfrm>
          <a:prstGeom prst="rect">
            <a:avLst/>
          </a:prstGeom>
        </p:spPr>
      </p:pic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«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Аппараты и оборудование для лучевой диагностики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»</a:t>
            </a:r>
            <a:endParaRPr lang="ru-RU" altLang="ru-RU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40774" y="1338350"/>
            <a:ext cx="2052797" cy="382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5117</a:t>
            </a:r>
            <a:endParaRPr lang="ru-RU" altLang="ru-RU" sz="20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148064" y="1556792"/>
            <a:ext cx="3384376" cy="305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Добавлены региональные графы</a:t>
            </a:r>
            <a:endParaRPr lang="ru-RU" altLang="ru-RU" sz="20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567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Таблица 1"/>
          <p:cNvPicPr>
            <a:picLocks noGrp="1" noChangeAspect="1"/>
          </p:cNvPicPr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457200" y="1981200"/>
            <a:ext cx="8229599" cy="4544144"/>
          </a:xfrm>
          <a:prstGeom prst="rect">
            <a:avLst/>
          </a:prstGeom>
        </p:spPr>
      </p:pic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«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Аппараты и оборудование для лучевой диагностики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»</a:t>
            </a:r>
            <a:endParaRPr lang="ru-RU" altLang="ru-RU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40774" y="1338350"/>
            <a:ext cx="2052797" cy="382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5117</a:t>
            </a:r>
            <a:endParaRPr lang="ru-RU" altLang="ru-RU" sz="20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148064" y="1556792"/>
            <a:ext cx="3384376" cy="305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Добавлены региональные графы</a:t>
            </a:r>
            <a:endParaRPr lang="ru-RU" altLang="ru-RU" sz="20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510117" y="5511338"/>
            <a:ext cx="5022324" cy="94199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Внимание: если </a:t>
            </a:r>
            <a:r>
              <a:rPr lang="ru-RU" sz="1400" b="1" u="sng" dirty="0" smtClean="0">
                <a:solidFill>
                  <a:srgbClr val="C00000"/>
                </a:solidFill>
              </a:rPr>
              <a:t>табл. 5117 стр.19</a:t>
            </a:r>
            <a:r>
              <a:rPr lang="en-US" sz="1400" b="1" u="sng" dirty="0" smtClean="0">
                <a:solidFill>
                  <a:srgbClr val="C00000"/>
                </a:solidFill>
              </a:rPr>
              <a:t> &gt; 0, </a:t>
            </a:r>
            <a:r>
              <a:rPr lang="ru-RU" sz="1400" b="1" dirty="0" smtClean="0">
                <a:solidFill>
                  <a:srgbClr val="C00000"/>
                </a:solidFill>
              </a:rPr>
              <a:t>то и в </a:t>
            </a:r>
            <a:r>
              <a:rPr lang="ru-RU" sz="1400" b="1" u="sng" dirty="0" smtClean="0">
                <a:solidFill>
                  <a:srgbClr val="C00000"/>
                </a:solidFill>
              </a:rPr>
              <a:t>табл. 5115  стр. 1 </a:t>
            </a:r>
            <a:r>
              <a:rPr lang="en-US" sz="1400" b="1" u="sng" dirty="0" smtClean="0">
                <a:solidFill>
                  <a:srgbClr val="C00000"/>
                </a:solidFill>
              </a:rPr>
              <a:t>&gt; </a:t>
            </a:r>
            <a:r>
              <a:rPr lang="ru-RU" sz="1400" b="1" u="sng" dirty="0" smtClean="0">
                <a:solidFill>
                  <a:srgbClr val="C00000"/>
                </a:solidFill>
              </a:rPr>
              <a:t>0; если стр.19_5</a:t>
            </a:r>
            <a:r>
              <a:rPr lang="en-US" sz="1400" b="1" u="sng" dirty="0">
                <a:solidFill>
                  <a:srgbClr val="C00000"/>
                </a:solidFill>
              </a:rPr>
              <a:t> &gt; 0, </a:t>
            </a:r>
            <a:r>
              <a:rPr lang="ru-RU" sz="1400" b="1" dirty="0">
                <a:solidFill>
                  <a:srgbClr val="C00000"/>
                </a:solidFill>
              </a:rPr>
              <a:t>то и в </a:t>
            </a:r>
            <a:r>
              <a:rPr lang="ru-RU" sz="1400" b="1" u="sng" dirty="0">
                <a:solidFill>
                  <a:srgbClr val="C00000"/>
                </a:solidFill>
              </a:rPr>
              <a:t>табл. 5115  стр. </a:t>
            </a:r>
            <a:r>
              <a:rPr lang="ru-RU" sz="1400" b="1" u="sng" dirty="0" smtClean="0">
                <a:solidFill>
                  <a:srgbClr val="C00000"/>
                </a:solidFill>
              </a:rPr>
              <a:t>10_1 </a:t>
            </a:r>
            <a:r>
              <a:rPr lang="en-US" sz="1400" b="1" u="sng" dirty="0">
                <a:solidFill>
                  <a:srgbClr val="C00000"/>
                </a:solidFill>
              </a:rPr>
              <a:t>&gt; </a:t>
            </a:r>
            <a:r>
              <a:rPr lang="ru-RU" sz="1400" b="1" u="sng" dirty="0">
                <a:solidFill>
                  <a:srgbClr val="C0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198254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Таблица 1"/>
          <p:cNvPicPr>
            <a:picLocks noGrp="1" noChangeAspect="1"/>
          </p:cNvPicPr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457200" y="1862051"/>
            <a:ext cx="8229599" cy="4519277"/>
          </a:xfrm>
          <a:prstGeom prst="rect">
            <a:avLst/>
          </a:prstGeom>
        </p:spPr>
      </p:pic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«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Аппараты и оборудование для лучевой диагностики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»</a:t>
            </a:r>
            <a:endParaRPr lang="ru-RU" altLang="ru-RU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40774" y="1338350"/>
            <a:ext cx="2052797" cy="382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5117</a:t>
            </a:r>
            <a:endParaRPr lang="ru-RU" altLang="ru-RU" sz="20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148064" y="1556792"/>
            <a:ext cx="3384376" cy="305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Добавлены региональные графы</a:t>
            </a:r>
            <a:endParaRPr lang="ru-RU" altLang="ru-RU" sz="20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3635896" y="3356992"/>
            <a:ext cx="4876591" cy="576064"/>
          </a:xfrm>
          <a:prstGeom prst="wedgeRoundRectCallout">
            <a:avLst>
              <a:gd name="adj1" fmla="val -38014"/>
              <a:gd name="adj2" fmla="val 4245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tIns="22860" rIns="27432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Строк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20 = 20.1+20.2+20.3+20.4+20.5+20.6+20.7+20.8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Разницу необходимо объяснить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0009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Таблица 7"/>
          <p:cNvPicPr>
            <a:picLocks noGrp="1" noChangeAspect="1"/>
          </p:cNvPicPr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457200" y="1981200"/>
            <a:ext cx="8229600" cy="4544144"/>
          </a:xfrm>
          <a:prstGeom prst="rect">
            <a:avLst/>
          </a:prstGeom>
        </p:spPr>
      </p:pic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«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Аппараты и оборудование для лучевой диагностики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»</a:t>
            </a:r>
            <a:endParaRPr lang="ru-RU" altLang="ru-RU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40774" y="1412776"/>
            <a:ext cx="2052797" cy="4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5117</a:t>
            </a:r>
            <a:endParaRPr lang="ru-RU" altLang="ru-RU" sz="20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148064" y="1556792"/>
            <a:ext cx="3384376" cy="305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Добавлены региональные графы</a:t>
            </a:r>
            <a:endParaRPr lang="ru-RU" altLang="ru-RU" sz="20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Rectangle 453"/>
          <p:cNvSpPr txBox="1">
            <a:spLocks noChangeArrowheads="1"/>
          </p:cNvSpPr>
          <p:nvPr/>
        </p:nvSpPr>
        <p:spPr bwMode="auto">
          <a:xfrm>
            <a:off x="3419872" y="3501008"/>
            <a:ext cx="4956374" cy="25922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endParaRPr lang="ru-RU" altLang="ru-RU" sz="1400" b="1" dirty="0" smtClean="0">
              <a:solidFill>
                <a:srgbClr val="0000FF"/>
              </a:solidFill>
            </a:endParaRPr>
          </a:p>
          <a:p>
            <a:pPr>
              <a:defRPr/>
            </a:pPr>
            <a:r>
              <a:rPr lang="ru-RU" altLang="ru-RU" sz="1400" b="1" dirty="0" smtClean="0">
                <a:solidFill>
                  <a:srgbClr val="0000FF"/>
                </a:solidFill>
              </a:rPr>
              <a:t>Сведения </a:t>
            </a:r>
            <a:r>
              <a:rPr lang="ru-RU" altLang="ru-RU" sz="1400" b="1" dirty="0">
                <a:solidFill>
                  <a:srgbClr val="0000FF"/>
                </a:solidFill>
              </a:rPr>
              <a:t>о наличии аппаратов и оборудования указываются по состоянию на 31.12 отчетного </a:t>
            </a:r>
            <a:r>
              <a:rPr lang="ru-RU" altLang="ru-RU" sz="1400" b="1" dirty="0" smtClean="0">
                <a:solidFill>
                  <a:srgbClr val="0000FF"/>
                </a:solidFill>
              </a:rPr>
              <a:t>года. </a:t>
            </a:r>
          </a:p>
          <a:p>
            <a:pPr>
              <a:defRPr/>
            </a:pPr>
            <a:endParaRPr lang="ru-RU" altLang="ru-RU" sz="1400" b="1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ru-RU" altLang="ru-RU" sz="1400" b="1" dirty="0" smtClean="0">
                <a:solidFill>
                  <a:srgbClr val="C00000"/>
                </a:solidFill>
              </a:rPr>
              <a:t>СТРОГО Обязательна СВЕРКА оборудования таблицы 5117 с оборудованием ФРМО.</a:t>
            </a:r>
          </a:p>
          <a:p>
            <a:pPr>
              <a:defRPr/>
            </a:pPr>
            <a:r>
              <a:rPr lang="ru-RU" altLang="ru-RU" sz="1400" b="1" dirty="0" smtClean="0">
                <a:solidFill>
                  <a:srgbClr val="0000FF"/>
                </a:solidFill>
              </a:rPr>
              <a:t>      </a:t>
            </a:r>
            <a:endParaRPr lang="ru-RU" altLang="ru-RU" sz="1600" b="1" dirty="0" smtClean="0">
              <a:solidFill>
                <a:srgbClr val="0000FF"/>
              </a:solidFill>
            </a:endParaRPr>
          </a:p>
          <a:p>
            <a:pPr>
              <a:defRPr/>
            </a:pPr>
            <a:r>
              <a:rPr lang="ru-RU" altLang="ru-RU" sz="1600" b="1" dirty="0">
                <a:solidFill>
                  <a:srgbClr val="0000FF"/>
                </a:solidFill>
              </a:rPr>
              <a:t> </a:t>
            </a:r>
            <a:r>
              <a:rPr lang="ru-RU" altLang="ru-RU" sz="1600" b="1" dirty="0" smtClean="0">
                <a:solidFill>
                  <a:srgbClr val="0000FF"/>
                </a:solidFill>
              </a:rPr>
              <a:t>       Вложение  </a:t>
            </a:r>
            <a:r>
              <a:rPr lang="ru-RU" altLang="ru-RU" sz="1600" b="1" dirty="0">
                <a:solidFill>
                  <a:srgbClr val="0000FF"/>
                </a:solidFill>
              </a:rPr>
              <a:t>о сверке оборудования из </a:t>
            </a:r>
            <a:r>
              <a:rPr lang="ru-RU" altLang="ru-RU" sz="1600" b="1" dirty="0" smtClean="0">
                <a:solidFill>
                  <a:srgbClr val="0000FF"/>
                </a:solidFill>
              </a:rPr>
              <a:t>ФРМО</a:t>
            </a:r>
            <a:r>
              <a:rPr lang="en-US" altLang="ru-RU" sz="1600" b="1" dirty="0">
                <a:solidFill>
                  <a:srgbClr val="0000FF"/>
                </a:solidFill>
              </a:rPr>
              <a:t> -</a:t>
            </a:r>
            <a:r>
              <a:rPr lang="ru-RU" altLang="ru-RU" sz="1600" b="1" dirty="0">
                <a:solidFill>
                  <a:srgbClr val="0000FF"/>
                </a:solidFill>
              </a:rPr>
              <a:t>   </a:t>
            </a:r>
            <a:r>
              <a:rPr lang="en-US" altLang="ru-RU" sz="1600" b="1" dirty="0">
                <a:solidFill>
                  <a:srgbClr val="0000FF"/>
                </a:solidFill>
              </a:rPr>
              <a:t>(</a:t>
            </a:r>
            <a:r>
              <a:rPr lang="ru-RU" altLang="ru-RU" sz="1600" b="1" dirty="0">
                <a:solidFill>
                  <a:srgbClr val="0000FF"/>
                </a:solidFill>
              </a:rPr>
              <a:t>таблица </a:t>
            </a:r>
            <a:r>
              <a:rPr lang="en-US" altLang="ru-RU" sz="1600" b="1" dirty="0">
                <a:solidFill>
                  <a:srgbClr val="0000FF"/>
                </a:solidFill>
              </a:rPr>
              <a:t>Excel </a:t>
            </a:r>
            <a:r>
              <a:rPr lang="ru-RU" altLang="ru-RU" sz="1600" b="1" dirty="0">
                <a:solidFill>
                  <a:srgbClr val="0000FF"/>
                </a:solidFill>
              </a:rPr>
              <a:t>с итогами), скомпонованного под перечень оборудования  </a:t>
            </a:r>
            <a:r>
              <a:rPr lang="ru-RU" altLang="ru-RU" sz="1600" b="1" dirty="0" smtClean="0">
                <a:solidFill>
                  <a:srgbClr val="0000FF"/>
                </a:solidFill>
              </a:rPr>
              <a:t>строк </a:t>
            </a:r>
            <a:r>
              <a:rPr lang="ru-RU" altLang="ru-RU" sz="1600" b="1" dirty="0">
                <a:solidFill>
                  <a:srgbClr val="0000FF"/>
                </a:solidFill>
              </a:rPr>
              <a:t>таблицы </a:t>
            </a:r>
            <a:r>
              <a:rPr lang="ru-RU" altLang="ru-RU" sz="1600" b="1" dirty="0" smtClean="0">
                <a:solidFill>
                  <a:srgbClr val="0000FF"/>
                </a:solidFill>
              </a:rPr>
              <a:t>5117,  </a:t>
            </a:r>
            <a:r>
              <a:rPr lang="ru-RU" sz="1600" b="1" dirty="0">
                <a:solidFill>
                  <a:srgbClr val="0000FF"/>
                </a:solidFill>
              </a:rPr>
              <a:t>прикреплять к годовой  форме</a:t>
            </a:r>
            <a:r>
              <a:rPr lang="en-US" sz="1600" b="1" dirty="0">
                <a:solidFill>
                  <a:srgbClr val="0000FF"/>
                </a:solidFill>
              </a:rPr>
              <a:t>  </a:t>
            </a:r>
            <a:r>
              <a:rPr lang="ru-RU" sz="1600" b="1" dirty="0">
                <a:solidFill>
                  <a:srgbClr val="0000FF"/>
                </a:solidFill>
              </a:rPr>
              <a:t>30-4 на свод  ЮР. лица</a:t>
            </a:r>
            <a:endParaRPr lang="ru-RU" altLang="ru-RU" sz="1600" b="1" dirty="0">
              <a:solidFill>
                <a:srgbClr val="0000FF"/>
              </a:solidFill>
            </a:endParaRPr>
          </a:p>
          <a:p>
            <a:pPr>
              <a:defRPr/>
            </a:pPr>
            <a:endParaRPr lang="ru-RU" altLang="ru-RU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7856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224136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7. «Аппараты и оборудование отделений (кабинетов) лучевой терапии»</a:t>
            </a:r>
            <a:endParaRPr lang="ru-RU" altLang="ru-RU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 rot="10800000" flipV="1">
            <a:off x="457198" y="1012723"/>
            <a:ext cx="2170585" cy="353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5118</a:t>
            </a:r>
            <a:endParaRPr lang="ru-RU" altLang="ru-RU" sz="20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8" name="Таблица 7"/>
          <p:cNvPicPr>
            <a:picLocks noGrp="1" noChangeAspect="1"/>
          </p:cNvPicPr>
          <p:nvPr>
            <p:ph type="tbl" idx="1"/>
          </p:nvPr>
        </p:nvPicPr>
        <p:blipFill>
          <a:blip r:embed="rId3"/>
          <a:stretch>
            <a:fillRect/>
          </a:stretch>
        </p:blipFill>
        <p:spPr>
          <a:xfrm>
            <a:off x="508408" y="1422773"/>
            <a:ext cx="8291266" cy="53732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05716" y="6165304"/>
            <a:ext cx="3193958" cy="6306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600" b="1" u="sng" dirty="0">
                <a:solidFill>
                  <a:srgbClr val="FF0000"/>
                </a:solidFill>
              </a:rPr>
              <a:t>Графа 7</a:t>
            </a:r>
            <a:r>
              <a:rPr lang="ru-RU" sz="1600" b="1" dirty="0">
                <a:solidFill>
                  <a:srgbClr val="FF0000"/>
                </a:solidFill>
              </a:rPr>
              <a:t> по строкам с 1 по 8 включительно </a:t>
            </a:r>
            <a:r>
              <a:rPr lang="ru-RU" sz="1600" b="1" u="sng" dirty="0">
                <a:solidFill>
                  <a:srgbClr val="FF0000"/>
                </a:solidFill>
              </a:rPr>
              <a:t>не заполняется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94233" y="4221089"/>
            <a:ext cx="4366199" cy="12241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</a:rPr>
              <a:t>Строка 3.2 может быть меньше суммы строк с 3.2.1 по 3.2.7 за счет аппаратов, обладающих несколькими функциями</a:t>
            </a:r>
          </a:p>
        </p:txBody>
      </p:sp>
    </p:spTree>
    <p:extLst>
      <p:ext uri="{BB962C8B-B14F-4D97-AF65-F5344CB8AC3E}">
        <p14:creationId xmlns:p14="http://schemas.microsoft.com/office/powerpoint/2010/main" val="20314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20044" y="101451"/>
            <a:ext cx="7848872" cy="64087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92624" y="739588"/>
            <a:ext cx="6103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            Таблица 5118                                            </a:t>
            </a:r>
            <a:r>
              <a:rPr lang="ru-RU" sz="2800" b="1" u="sng" dirty="0" smtClean="0">
                <a:solidFill>
                  <a:srgbClr val="C00000"/>
                </a:solidFill>
              </a:rPr>
              <a:t>СТРОГИЙ   ЛОГИЧЕСКИЙ КОНТРОЛЬ: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2" y="2258090"/>
            <a:ext cx="62646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0000FF"/>
                </a:solidFill>
              </a:rPr>
              <a:t>Графа 4 меньше или равна графе 3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0000FF"/>
                </a:solidFill>
              </a:rPr>
              <a:t>Графа 5 меньше или равна графе 3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0000FF"/>
                </a:solidFill>
              </a:rPr>
              <a:t>Графа 6 меньше  или равна графе 3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0000FF"/>
                </a:solidFill>
              </a:rPr>
              <a:t>Графа 7 меньше или равна графе 6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0000FF"/>
                </a:solidFill>
              </a:rPr>
              <a:t>Графа 7 меньше или равна графе 4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0000FF"/>
                </a:solidFill>
              </a:rPr>
              <a:t>Графа 7 равна «0», если графа 4 равна «0»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</a:rPr>
              <a:t>Графа 7 по строкам с 1 по 8 включительно </a:t>
            </a:r>
            <a:r>
              <a:rPr lang="ru-RU" sz="2400" b="1" u="sng" dirty="0" smtClean="0">
                <a:solidFill>
                  <a:srgbClr val="FF0000"/>
                </a:solidFill>
              </a:rPr>
              <a:t>не заполняется</a:t>
            </a:r>
          </a:p>
          <a:p>
            <a:pPr marL="285750" indent="-285750">
              <a:buFontTx/>
              <a:buChar char="-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4365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49685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1484784"/>
            <a:ext cx="1598314" cy="648072"/>
          </a:xfrm>
          <a:prstGeom prst="rect">
            <a:avLst/>
          </a:prstGeom>
        </p:spPr>
      </p:pic>
      <p:sp>
        <p:nvSpPr>
          <p:cNvPr id="6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ru-RU" altLang="ru-RU" sz="2000" b="1" u="sng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b="1" u="sng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400" b="1" u="sng" dirty="0" smtClean="0">
                <a:solidFill>
                  <a:schemeClr val="bg1"/>
                </a:solidFill>
                <a:latin typeface="Times New Roman" pitchFamily="18" charset="0"/>
              </a:rPr>
              <a:t>1. Деятельность </a:t>
            </a:r>
            <a:r>
              <a:rPr lang="ru-RU" altLang="ru-RU" sz="2400" b="1" u="sng" dirty="0">
                <a:solidFill>
                  <a:schemeClr val="bg1"/>
                </a:solidFill>
                <a:latin typeface="Times New Roman" pitchFamily="18" charset="0"/>
              </a:rPr>
              <a:t>радиотерапевтического отделения</a:t>
            </a:r>
            <a:br>
              <a:rPr lang="ru-RU" altLang="ru-RU" sz="2400" b="1" u="sng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400" b="1" u="sng" dirty="0" smtClean="0">
                <a:solidFill>
                  <a:schemeClr val="bg1"/>
                </a:solidFill>
                <a:latin typeface="Times New Roman" pitchFamily="18" charset="0"/>
              </a:rPr>
              <a:t>(кабинета </a:t>
            </a:r>
            <a:r>
              <a:rPr lang="ru-RU" altLang="ru-RU" sz="2400" b="1" u="sng" dirty="0">
                <a:solidFill>
                  <a:schemeClr val="bg1"/>
                </a:solidFill>
                <a:latin typeface="Times New Roman" pitchFamily="18" charset="0"/>
              </a:rPr>
              <a:t>лучевой терапии)</a:t>
            </a:r>
            <a:br>
              <a:rPr lang="ru-RU" altLang="ru-RU" sz="2400" b="1" u="sng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7812360" y="1988840"/>
            <a:ext cx="0" cy="100811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8172400" y="1988840"/>
            <a:ext cx="0" cy="100811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0800000" flipH="1" flipV="1">
            <a:off x="5436096" y="3444957"/>
            <a:ext cx="3250705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строка 1 =1.1+1.2+1.3+1.4</a:t>
            </a:r>
          </a:p>
          <a:p>
            <a:r>
              <a:rPr lang="ru-RU" sz="1400" dirty="0"/>
              <a:t>строка 1 </a:t>
            </a:r>
            <a:r>
              <a:rPr lang="ru-RU" sz="1400" dirty="0" smtClean="0"/>
              <a:t>=2+3+4+5+6</a:t>
            </a:r>
          </a:p>
          <a:p>
            <a:r>
              <a:rPr lang="ru-RU" sz="1400" dirty="0" smtClean="0"/>
              <a:t>Строка 2= 2.1+ 2.2 +2.3+2.4+2.5+2.6 Строки </a:t>
            </a:r>
            <a:r>
              <a:rPr lang="ru-RU" sz="1400" dirty="0"/>
              <a:t>2.1,2.2,2.3; 3,6,8 должны быть равны сумме строк их составляющих</a:t>
            </a:r>
          </a:p>
          <a:p>
            <a:r>
              <a:rPr lang="ru-RU" sz="1400" dirty="0"/>
              <a:t>Строка7</a:t>
            </a:r>
            <a:r>
              <a:rPr lang="en-US" sz="1400" dirty="0"/>
              <a:t>&lt;/</a:t>
            </a:r>
            <a:r>
              <a:rPr lang="ru-RU" sz="1400" dirty="0"/>
              <a:t>= строке </a:t>
            </a:r>
            <a:r>
              <a:rPr lang="ru-RU" sz="1400" dirty="0" smtClean="0"/>
              <a:t>1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 rot="10800000" flipV="1">
            <a:off x="457199" y="980726"/>
            <a:ext cx="1977938" cy="427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4201</a:t>
            </a:r>
            <a:endParaRPr lang="ru-RU" altLang="ru-RU" sz="20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" name="Rectangle 453"/>
          <p:cNvSpPr txBox="1">
            <a:spLocks noChangeArrowheads="1"/>
          </p:cNvSpPr>
          <p:nvPr/>
        </p:nvSpPr>
        <p:spPr bwMode="auto">
          <a:xfrm rot="10800000" flipV="1">
            <a:off x="5657289" y="5014655"/>
            <a:ext cx="3029507" cy="1222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FF"/>
                </a:solidFill>
                <a:latin typeface="Times New Roman" pitchFamily="18" charset="0"/>
              </a:rPr>
              <a:t>Из табл. 4201: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FF"/>
                </a:solidFill>
                <a:latin typeface="Times New Roman" pitchFamily="18" charset="0"/>
              </a:rPr>
              <a:t>-стр.1.гр.3 данные переносятся  в табл. 5122 гр.3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rgbClr val="0000FF"/>
                </a:solidFill>
                <a:latin typeface="Times New Roman" pitchFamily="18" charset="0"/>
              </a:rPr>
              <a:t>Табл. 5122 гр.2 сравнить с табл.5121 гр.5, разницу пояснить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FF"/>
                </a:solidFill>
                <a:latin typeface="Times New Roman" pitchFamily="18" charset="0"/>
              </a:rPr>
              <a:t>Табл. 5122 </a:t>
            </a:r>
            <a:r>
              <a:rPr lang="ru-RU" altLang="ru-RU" sz="1200" dirty="0" smtClean="0">
                <a:solidFill>
                  <a:srgbClr val="0000FF"/>
                </a:solidFill>
                <a:latin typeface="Times New Roman" pitchFamily="18" charset="0"/>
              </a:rPr>
              <a:t>гр.2=табл.5121 гр.1 стр.1</a:t>
            </a:r>
            <a:endParaRPr lang="ru-RU" altLang="ru-RU" sz="12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15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«Аппараты и оборудование отделений (кабинетов) лучевой терапии»</a:t>
            </a:r>
            <a:endParaRPr lang="ru-RU" altLang="ru-RU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 rot="10800000" flipV="1">
            <a:off x="457200" y="1484783"/>
            <a:ext cx="2170584" cy="34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5118</a:t>
            </a:r>
            <a:endParaRPr lang="ru-RU" altLang="ru-RU" sz="20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 rot="10800000" flipV="1">
            <a:off x="6527802" y="1463425"/>
            <a:ext cx="2158181" cy="386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продолжение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9" name="Таблица 8"/>
          <p:cNvPicPr>
            <a:picLocks noGrp="1" noChangeAspect="1"/>
          </p:cNvPicPr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455121" y="1828800"/>
            <a:ext cx="8230862" cy="4912567"/>
          </a:xfrm>
          <a:prstGeom prst="rect">
            <a:avLst/>
          </a:prstGeom>
        </p:spPr>
      </p:pic>
      <p:sp>
        <p:nvSpPr>
          <p:cNvPr id="10" name="Rectangle 453"/>
          <p:cNvSpPr txBox="1">
            <a:spLocks noChangeArrowheads="1"/>
          </p:cNvSpPr>
          <p:nvPr/>
        </p:nvSpPr>
        <p:spPr bwMode="auto">
          <a:xfrm>
            <a:off x="3707904" y="4509120"/>
            <a:ext cx="4824536" cy="20882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1400" b="1" dirty="0">
                <a:solidFill>
                  <a:srgbClr val="0000FF"/>
                </a:solidFill>
              </a:rPr>
              <a:t>Сведения о наличии аппаратов и оборудования указываются по состоянию на 31.12 отчетного </a:t>
            </a:r>
            <a:r>
              <a:rPr lang="ru-RU" altLang="ru-RU" sz="1400" b="1" dirty="0" smtClean="0">
                <a:solidFill>
                  <a:srgbClr val="0000FF"/>
                </a:solidFill>
              </a:rPr>
              <a:t>года. </a:t>
            </a:r>
          </a:p>
          <a:p>
            <a:pPr>
              <a:defRPr/>
            </a:pPr>
            <a:r>
              <a:rPr lang="ru-RU" altLang="ru-RU" sz="1400" b="1" dirty="0" smtClean="0">
                <a:solidFill>
                  <a:srgbClr val="C00000"/>
                </a:solidFill>
              </a:rPr>
              <a:t>СТРОГО обязательна сверка оборудования таблицы 5118 с оборудованием ФРМО. </a:t>
            </a:r>
          </a:p>
          <a:p>
            <a:pPr>
              <a:defRPr/>
            </a:pPr>
            <a:r>
              <a:rPr lang="ru-RU" altLang="ru-RU" sz="1400" b="1" dirty="0">
                <a:solidFill>
                  <a:srgbClr val="C00000"/>
                </a:solidFill>
              </a:rPr>
              <a:t> </a:t>
            </a:r>
            <a:r>
              <a:rPr lang="ru-RU" altLang="ru-RU" sz="1400" b="1" dirty="0" smtClean="0">
                <a:solidFill>
                  <a:srgbClr val="C00000"/>
                </a:solidFill>
              </a:rPr>
              <a:t>                </a:t>
            </a:r>
            <a:r>
              <a:rPr lang="ru-RU" altLang="ru-RU" sz="1600" b="1" dirty="0" smtClean="0">
                <a:solidFill>
                  <a:srgbClr val="0000FF"/>
                </a:solidFill>
              </a:rPr>
              <a:t>Вложение  о сверке оборудования из ФРМО</a:t>
            </a:r>
            <a:r>
              <a:rPr lang="en-US" altLang="ru-RU" sz="1600" b="1" dirty="0">
                <a:solidFill>
                  <a:srgbClr val="0000FF"/>
                </a:solidFill>
              </a:rPr>
              <a:t> -</a:t>
            </a:r>
            <a:r>
              <a:rPr lang="ru-RU" altLang="ru-RU" sz="1600" b="1" dirty="0">
                <a:solidFill>
                  <a:srgbClr val="0000FF"/>
                </a:solidFill>
              </a:rPr>
              <a:t>   </a:t>
            </a:r>
            <a:r>
              <a:rPr lang="en-US" altLang="ru-RU" sz="1600" b="1" dirty="0">
                <a:solidFill>
                  <a:srgbClr val="0000FF"/>
                </a:solidFill>
              </a:rPr>
              <a:t>(</a:t>
            </a:r>
            <a:r>
              <a:rPr lang="ru-RU" altLang="ru-RU" sz="1600" b="1" dirty="0">
                <a:solidFill>
                  <a:srgbClr val="0000FF"/>
                </a:solidFill>
              </a:rPr>
              <a:t>таблица </a:t>
            </a:r>
            <a:r>
              <a:rPr lang="en-US" altLang="ru-RU" sz="1600" b="1" dirty="0">
                <a:solidFill>
                  <a:srgbClr val="0000FF"/>
                </a:solidFill>
              </a:rPr>
              <a:t>Excel </a:t>
            </a:r>
            <a:r>
              <a:rPr lang="ru-RU" altLang="ru-RU" sz="1600" b="1" dirty="0">
                <a:solidFill>
                  <a:srgbClr val="0000FF"/>
                </a:solidFill>
              </a:rPr>
              <a:t>с итогами), </a:t>
            </a:r>
            <a:r>
              <a:rPr lang="ru-RU" altLang="ru-RU" sz="1600" b="1" dirty="0" smtClean="0">
                <a:solidFill>
                  <a:srgbClr val="0000FF"/>
                </a:solidFill>
              </a:rPr>
              <a:t>скомпонованного под перечень оборудования строк  таблицы 5118,  </a:t>
            </a:r>
            <a:r>
              <a:rPr lang="ru-RU" sz="1600" b="1" dirty="0" smtClean="0">
                <a:solidFill>
                  <a:srgbClr val="0000FF"/>
                </a:solidFill>
              </a:rPr>
              <a:t>прикреплять </a:t>
            </a:r>
            <a:r>
              <a:rPr lang="ru-RU" sz="1600" b="1" dirty="0">
                <a:solidFill>
                  <a:srgbClr val="0000FF"/>
                </a:solidFill>
              </a:rPr>
              <a:t>к годовой  форме</a:t>
            </a:r>
            <a:r>
              <a:rPr lang="en-US" sz="1600" b="1" dirty="0">
                <a:solidFill>
                  <a:srgbClr val="0000FF"/>
                </a:solidFill>
              </a:rPr>
              <a:t>  </a:t>
            </a:r>
            <a:r>
              <a:rPr lang="ru-RU" sz="1600" b="1" dirty="0">
                <a:solidFill>
                  <a:srgbClr val="0000FF"/>
                </a:solidFill>
              </a:rPr>
              <a:t>30-4 </a:t>
            </a:r>
            <a:r>
              <a:rPr lang="ru-RU" sz="1600" b="1" dirty="0" smtClean="0">
                <a:solidFill>
                  <a:srgbClr val="0000FF"/>
                </a:solidFill>
              </a:rPr>
              <a:t>на свод  ЮР. лица</a:t>
            </a:r>
            <a:endParaRPr lang="ru-RU" altLang="ru-RU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29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Таблица 4"/>
          <p:cNvPicPr>
            <a:picLocks noGrp="1" noChangeAspect="1"/>
          </p:cNvPicPr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478944" y="1828800"/>
            <a:ext cx="8291264" cy="4824536"/>
          </a:xfrm>
          <a:prstGeom prst="rect">
            <a:avLst/>
          </a:prstGeom>
        </p:spPr>
      </p:pic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8. «Магнитно-резонансные </a:t>
            </a:r>
            <a:r>
              <a:rPr lang="ru-RU" altLang="ru-RU" sz="2800" b="1" smtClean="0">
                <a:solidFill>
                  <a:schemeClr val="bg1"/>
                </a:solidFill>
                <a:latin typeface="Times New Roman" pitchFamily="18" charset="0"/>
              </a:rPr>
              <a:t>томаграфии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»</a:t>
            </a:r>
            <a:endParaRPr lang="ru-RU" altLang="ru-RU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Rectangle 453"/>
          <p:cNvSpPr txBox="1">
            <a:spLocks noChangeArrowheads="1"/>
          </p:cNvSpPr>
          <p:nvPr/>
        </p:nvSpPr>
        <p:spPr bwMode="auto">
          <a:xfrm rot="10800000" flipV="1">
            <a:off x="4109883" y="3706761"/>
            <a:ext cx="3342430" cy="4650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Строка 1 должна быть равна сумме строк со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 по 12; стр.8</a:t>
            </a:r>
            <a:r>
              <a:rPr lang="en-US" altLang="ru-RU" sz="1200" b="1" dirty="0" smtClean="0">
                <a:latin typeface="Times New Roman" pitchFamily="18" charset="0"/>
                <a:cs typeface="Times New Roman" pitchFamily="18" charset="0"/>
              </a:rPr>
              <a:t>&gt;/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=сумме стр8,1+8.2+8.3</a:t>
            </a:r>
            <a:endParaRPr lang="ru-RU" altLang="ru-RU" sz="1200" b="1" dirty="0">
              <a:latin typeface="Arial" charset="0"/>
            </a:endParaRPr>
          </a:p>
        </p:txBody>
      </p:sp>
      <p:sp>
        <p:nvSpPr>
          <p:cNvPr id="8" name="Rectangle 453"/>
          <p:cNvSpPr txBox="1">
            <a:spLocks noChangeArrowheads="1"/>
          </p:cNvSpPr>
          <p:nvPr/>
        </p:nvSpPr>
        <p:spPr bwMode="auto">
          <a:xfrm rot="10800000" flipV="1">
            <a:off x="4109877" y="4259836"/>
            <a:ext cx="3486458" cy="7533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Графа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3 больше суммы граф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за счет исследований, выполненных пациентам, получавших медицинскую помощь в стационарных условиях</a:t>
            </a:r>
            <a:endParaRPr lang="ru-RU" altLang="ru-RU" sz="1200" b="1" dirty="0"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4109878" y="6078954"/>
            <a:ext cx="3702481" cy="4462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Стр. 12 прочих органов и систем необходимо расшифровать; стр.12= стр.12.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09877" y="5237581"/>
            <a:ext cx="3486458" cy="5676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FF0000"/>
                </a:solidFill>
              </a:rPr>
              <a:t>В графе 3  новые формулы:      -со 2-ой строки по строку 12.1_графа 3 равна сумме граф 5+6+6.1.   </a:t>
            </a:r>
            <a:r>
              <a:rPr lang="ru-RU" sz="1100" b="1" dirty="0" smtClean="0">
                <a:solidFill>
                  <a:srgbClr val="FF0000"/>
                </a:solidFill>
              </a:rPr>
              <a:t>     </a:t>
            </a:r>
            <a:r>
              <a:rPr lang="ru-RU" sz="1100" b="1" dirty="0">
                <a:solidFill>
                  <a:srgbClr val="FF0000"/>
                </a:solidFill>
              </a:rPr>
              <a:t>-По строке 13_ графа 3 равна графе 6.1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128" y="2361229"/>
            <a:ext cx="806079" cy="1283796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 rot="10800000" flipV="1">
            <a:off x="457200" y="1484783"/>
            <a:ext cx="2170584" cy="34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511</a:t>
            </a:r>
            <a:r>
              <a:rPr lang="en-US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endParaRPr lang="ru-RU" altLang="ru-RU" sz="20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5575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980728"/>
            <a:ext cx="8136904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ru-RU" altLang="ru-RU" b="1" dirty="0" smtClean="0">
              <a:latin typeface="Times New Roman" pitchFamily="18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b="1" dirty="0" smtClean="0">
                <a:latin typeface="Times New Roman" pitchFamily="18" charset="0"/>
              </a:rPr>
              <a:t>Магнитно-резонансное </a:t>
            </a:r>
            <a:r>
              <a:rPr lang="ru-RU" altLang="ru-RU" b="1" dirty="0">
                <a:latin typeface="Times New Roman" pitchFamily="18" charset="0"/>
              </a:rPr>
              <a:t>исследование может состоять из отдельных процедур, и включать в себя изучение одной или нескольких анатомических областей (органов). </a:t>
            </a:r>
            <a:endParaRPr lang="ru-RU" altLang="ru-RU" b="1" dirty="0" smtClean="0">
              <a:latin typeface="Times New Roman" pitchFamily="18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b="1" dirty="0" smtClean="0">
                <a:latin typeface="Times New Roman" pitchFamily="18" charset="0"/>
              </a:rPr>
              <a:t>Одна </a:t>
            </a:r>
            <a:r>
              <a:rPr lang="ru-RU" altLang="ru-RU" b="1" dirty="0">
                <a:latin typeface="Times New Roman" pitchFamily="18" charset="0"/>
              </a:rPr>
              <a:t>процедура представляет собой однократное сканирование одной анатомической области (органа), например, малого таза, головного мозга, грудного отдела позвоночника и др. </a:t>
            </a:r>
            <a:endParaRPr lang="ru-RU" altLang="ru-RU" b="1" dirty="0" smtClean="0">
              <a:latin typeface="Times New Roman" pitchFamily="18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b="1" dirty="0" smtClean="0">
                <a:latin typeface="Times New Roman" pitchFamily="18" charset="0"/>
              </a:rPr>
              <a:t>Сканирование </a:t>
            </a:r>
            <a:r>
              <a:rPr lang="ru-RU" altLang="ru-RU" b="1" dirty="0">
                <a:latin typeface="Times New Roman" pitchFamily="18" charset="0"/>
              </a:rPr>
              <a:t>двух и более анатомических областей (органов) учитывается в графах 3-6 как два и более самостоятельных исследования. </a:t>
            </a:r>
            <a:endParaRPr lang="ru-RU" altLang="ru-RU" b="1" dirty="0" smtClean="0">
              <a:latin typeface="Times New Roman" pitchFamily="18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b="1" dirty="0" smtClean="0">
                <a:latin typeface="Times New Roman" pitchFamily="18" charset="0"/>
              </a:rPr>
              <a:t>При </a:t>
            </a:r>
            <a:r>
              <a:rPr lang="ru-RU" altLang="ru-RU" b="1" dirty="0">
                <a:latin typeface="Times New Roman" pitchFamily="18" charset="0"/>
              </a:rPr>
              <a:t>использовании внутривенного контрастирования проведенное магнитно-резонансное исследование учитывается в соответствующей строке графы 3 (всего) и в графе 4 (из них с внутривенным контрастированием)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4881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Таблица 7"/>
          <p:cNvPicPr>
            <a:picLocks noGrp="1" noChangeAspect="1"/>
          </p:cNvPicPr>
          <p:nvPr>
            <p:ph type="tbl" idx="1"/>
          </p:nvPr>
        </p:nvPicPr>
        <p:blipFill>
          <a:blip r:embed="rId3"/>
          <a:stretch>
            <a:fillRect/>
          </a:stretch>
        </p:blipFill>
        <p:spPr>
          <a:xfrm>
            <a:off x="323528" y="1848272"/>
            <a:ext cx="8229600" cy="4749080"/>
          </a:xfrm>
          <a:prstGeom prst="rect">
            <a:avLst/>
          </a:prstGeom>
        </p:spPr>
      </p:pic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323528" y="476672"/>
            <a:ext cx="8229600" cy="1371600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</a:rPr>
              <a:t>9. Деятельность лаборатории радиоизотопной диагностики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1412776"/>
            <a:ext cx="2026568" cy="4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5120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9" name="Rectangle 453"/>
          <p:cNvSpPr txBox="1">
            <a:spLocks noChangeArrowheads="1"/>
          </p:cNvSpPr>
          <p:nvPr/>
        </p:nvSpPr>
        <p:spPr bwMode="auto">
          <a:xfrm rot="10800000" flipV="1">
            <a:off x="3824748" y="3215148"/>
            <a:ext cx="4563676" cy="2858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Строка 1 равна сумме строк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1.1 +1.2+1.3</a:t>
            </a:r>
            <a:endParaRPr lang="ru-RU" altLang="ru-RU" sz="1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Rectangle 453"/>
          <p:cNvSpPr txBox="1">
            <a:spLocks noChangeArrowheads="1"/>
          </p:cNvSpPr>
          <p:nvPr/>
        </p:nvSpPr>
        <p:spPr bwMode="auto">
          <a:xfrm rot="10800000" flipV="1">
            <a:off x="4139952" y="2204864"/>
            <a:ext cx="2736304" cy="1440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Региональные графы с 4 по 8</a:t>
            </a:r>
            <a:endParaRPr lang="ru-RU" altLang="ru-RU" sz="11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" name="Rectangle 453"/>
          <p:cNvSpPr txBox="1">
            <a:spLocks noChangeArrowheads="1"/>
          </p:cNvSpPr>
          <p:nvPr/>
        </p:nvSpPr>
        <p:spPr bwMode="auto">
          <a:xfrm>
            <a:off x="3779912" y="3713278"/>
            <a:ext cx="4752528" cy="9398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Строка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1.3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равна сумме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строк1.3.1+1.3.2+1.3.3+1.3.4+1.3.5+1.3.6+1.3.7+1.3.8+1.3.9+1.3.10+1.3.11+1.3.12+1.3.13+1.3.14+1.3.15+1.3.16+1.3.17+ 1.3.18+1.3.19 </a:t>
            </a:r>
            <a:r>
              <a:rPr lang="ru-RU" alt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СТРОГО</a:t>
            </a:r>
            <a:endParaRPr lang="ru-RU" altLang="ru-RU" sz="1400" b="1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4425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 altLang="ru-RU" sz="2800" b="1" smtClean="0">
                <a:solidFill>
                  <a:schemeClr val="bg1"/>
                </a:solidFill>
                <a:latin typeface="Times New Roman" pitchFamily="18" charset="0"/>
              </a:rPr>
              <a:t>9. Деятельность лаборатории радиоизотопной диагностики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32619" y="1445342"/>
            <a:ext cx="2051149" cy="383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5120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220072" y="1532965"/>
            <a:ext cx="3312368" cy="295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Продолжение  Таблица 5120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828800"/>
            <a:ext cx="8291264" cy="4552528"/>
          </a:xfrm>
          <a:prstGeom prst="rect">
            <a:avLst/>
          </a:prstGeom>
        </p:spPr>
      </p:pic>
      <p:sp>
        <p:nvSpPr>
          <p:cNvPr id="13" name="Rectangle 453"/>
          <p:cNvSpPr txBox="1">
            <a:spLocks noChangeArrowheads="1"/>
          </p:cNvSpPr>
          <p:nvPr/>
        </p:nvSpPr>
        <p:spPr bwMode="auto">
          <a:xfrm rot="10800000" flipV="1">
            <a:off x="3852472" y="3177915"/>
            <a:ext cx="4679968" cy="3230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Строка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равна сумме строк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с 2.1 по 2.9</a:t>
            </a:r>
            <a:endParaRPr lang="ru-RU" altLang="ru-RU" sz="1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" name="Rectangle 453"/>
          <p:cNvSpPr txBox="1">
            <a:spLocks noChangeArrowheads="1"/>
          </p:cNvSpPr>
          <p:nvPr/>
        </p:nvSpPr>
        <p:spPr bwMode="auto">
          <a:xfrm rot="10800000" flipV="1">
            <a:off x="4211960" y="1916832"/>
            <a:ext cx="3744416" cy="2078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Региональные графы с 4 по 8</a:t>
            </a:r>
            <a:endParaRPr lang="ru-RU" altLang="ru-RU" sz="11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" name="Rectangle 453"/>
          <p:cNvSpPr txBox="1">
            <a:spLocks noChangeArrowheads="1"/>
          </p:cNvSpPr>
          <p:nvPr/>
        </p:nvSpPr>
        <p:spPr bwMode="auto">
          <a:xfrm rot="10800000" flipV="1">
            <a:off x="4004872" y="4293095"/>
            <a:ext cx="4679968" cy="5570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Строка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3 равна  строке 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Строка 4 равна сумме строк 4.1+4.2 СТРОГО</a:t>
            </a:r>
            <a:endParaRPr lang="ru-RU" altLang="ru-RU" sz="16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3829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381432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Число процедур </a:t>
            </a:r>
            <a:r>
              <a:rPr lang="ru-RU" alt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радионуклидной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 терапии и число пациентов, пролеченных методами </a:t>
            </a:r>
            <a:r>
              <a:rPr lang="ru-RU" alt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радионуклидной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 терапии </a:t>
            </a:r>
            <a:endParaRPr lang="ru-RU" alt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2284" y="471948"/>
            <a:ext cx="1959476" cy="364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5121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32619" y="1415845"/>
            <a:ext cx="1979141" cy="412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5122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89987" y="1406013"/>
            <a:ext cx="3338397" cy="422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5124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0" name="Таблица 9"/>
          <p:cNvPicPr>
            <a:picLocks noGrp="1" noChangeAspect="1"/>
          </p:cNvPicPr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452284" y="1828800"/>
            <a:ext cx="8234516" cy="4081875"/>
          </a:xfrm>
          <a:prstGeom prst="rect">
            <a:avLst/>
          </a:prstGeom>
        </p:spPr>
      </p:pic>
      <p:sp>
        <p:nvSpPr>
          <p:cNvPr id="11" name="Rectangle 453"/>
          <p:cNvSpPr txBox="1">
            <a:spLocks noChangeArrowheads="1"/>
          </p:cNvSpPr>
          <p:nvPr/>
        </p:nvSpPr>
        <p:spPr bwMode="auto">
          <a:xfrm>
            <a:off x="971600" y="4149080"/>
            <a:ext cx="6884735" cy="2160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Данные из табл.4201: - стр. 1гр. 3 переносятся в табл. 5122в гр. 3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altLang="ru-RU" sz="1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" name="Rectangle 453"/>
          <p:cNvSpPr txBox="1">
            <a:spLocks noChangeArrowheads="1"/>
          </p:cNvSpPr>
          <p:nvPr/>
        </p:nvSpPr>
        <p:spPr bwMode="auto">
          <a:xfrm>
            <a:off x="3347864" y="3068961"/>
            <a:ext cx="4896544" cy="4129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табл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. 5122гр.1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равна Т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. 5120 строка 1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графа3+ стр.2 гр.3</a:t>
            </a:r>
            <a:endParaRPr lang="ru-RU" altLang="ru-RU" sz="1400" b="1" dirty="0">
              <a:latin typeface="Arial" charset="0"/>
            </a:endParaRPr>
          </a:p>
        </p:txBody>
      </p:sp>
      <p:sp>
        <p:nvSpPr>
          <p:cNvPr id="13" name="Rectangle 453"/>
          <p:cNvSpPr txBox="1">
            <a:spLocks noChangeArrowheads="1"/>
          </p:cNvSpPr>
          <p:nvPr/>
        </p:nvSpPr>
        <p:spPr bwMode="auto">
          <a:xfrm>
            <a:off x="3500264" y="2777612"/>
            <a:ext cx="4896544" cy="2913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табл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5122 гр.2 равна Т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5121 графа 5</a:t>
            </a:r>
            <a:endParaRPr lang="ru-RU" altLang="ru-RU" sz="1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6956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Таблица 5"/>
          <p:cNvPicPr>
            <a:picLocks noGrp="1" noChangeAspect="1"/>
          </p:cNvPicPr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457200" y="1828800"/>
            <a:ext cx="7920880" cy="4552528"/>
          </a:xfrm>
          <a:prstGeom prst="rect">
            <a:avLst/>
          </a:prstGeom>
        </p:spPr>
      </p:pic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Деятельность эндоскопических отделений (кабинетов)</a:t>
            </a:r>
            <a:endParaRPr lang="ru-RU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07324" y="1404851"/>
            <a:ext cx="2076444" cy="423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5125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" name="Rectangle 453"/>
          <p:cNvSpPr txBox="1">
            <a:spLocks noChangeArrowheads="1"/>
          </p:cNvSpPr>
          <p:nvPr/>
        </p:nvSpPr>
        <p:spPr bwMode="auto">
          <a:xfrm>
            <a:off x="3563888" y="3200400"/>
            <a:ext cx="4176464" cy="3726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1000" b="1" dirty="0" smtClean="0">
                <a:solidFill>
                  <a:srgbClr val="000000"/>
                </a:solidFill>
                <a:cs typeface="Times New Roman" pitchFamily="18" charset="0"/>
              </a:rPr>
              <a:t>Строка 1</a:t>
            </a:r>
            <a:r>
              <a:rPr lang="en-US" altLang="ru-RU" sz="10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altLang="ru-RU" sz="1000" b="1" dirty="0" smtClean="0">
                <a:solidFill>
                  <a:srgbClr val="000000"/>
                </a:solidFill>
                <a:cs typeface="Times New Roman" pitchFamily="18" charset="0"/>
              </a:rPr>
              <a:t>больше или равна сумме строк 2 и 3 по всем графам, за счет исследований, проведенных в стационарных условиях</a:t>
            </a:r>
            <a:endParaRPr lang="ru-RU" altLang="ru-RU" sz="1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453"/>
          <p:cNvSpPr txBox="1">
            <a:spLocks noChangeArrowheads="1"/>
          </p:cNvSpPr>
          <p:nvPr/>
        </p:nvSpPr>
        <p:spPr bwMode="auto">
          <a:xfrm>
            <a:off x="3563888" y="4365104"/>
            <a:ext cx="4248472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1000" b="1" dirty="0" smtClean="0">
                <a:solidFill>
                  <a:srgbClr val="000000"/>
                </a:solidFill>
                <a:cs typeface="Times New Roman" pitchFamily="18" charset="0"/>
              </a:rPr>
              <a:t>Строка 8</a:t>
            </a:r>
            <a:r>
              <a:rPr lang="en-US" altLang="ru-RU" sz="10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altLang="ru-RU" sz="1000" b="1" dirty="0" smtClean="0">
                <a:solidFill>
                  <a:srgbClr val="000000"/>
                </a:solidFill>
                <a:cs typeface="Times New Roman" pitchFamily="18" charset="0"/>
              </a:rPr>
              <a:t>больше или равна сумме строк 9и 10 по всем графам, за счет исследований, проведенных в стационарных условиях</a:t>
            </a:r>
            <a:endParaRPr lang="ru-RU" altLang="ru-RU" sz="1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453"/>
          <p:cNvSpPr txBox="1">
            <a:spLocks noChangeArrowheads="1"/>
          </p:cNvSpPr>
          <p:nvPr/>
        </p:nvSpPr>
        <p:spPr bwMode="auto">
          <a:xfrm rot="10800000" flipV="1">
            <a:off x="3491878" y="5445225"/>
            <a:ext cx="4320481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10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Данные</a:t>
            </a:r>
            <a:r>
              <a:rPr lang="ru-RU" altLang="ru-RU" sz="1000" b="1" dirty="0" smtClean="0">
                <a:solidFill>
                  <a:srgbClr val="000000"/>
                </a:solidFill>
                <a:latin typeface="Arial" charset="0"/>
              </a:rPr>
              <a:t> таб. 5125 графы с 4 по 10_7 должны </a:t>
            </a:r>
            <a:r>
              <a:rPr lang="ru-RU" altLang="ru-RU" sz="10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быть согласованы с аппаратами таб.5126</a:t>
            </a:r>
            <a:endParaRPr lang="ru-RU" altLang="ru-RU" sz="10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3666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Деятельность эндоскопических отделений (кабинетов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)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                                                           продолжение</a:t>
            </a:r>
            <a:endParaRPr lang="ru-RU" sz="2400" dirty="0"/>
          </a:p>
        </p:txBody>
      </p:sp>
      <p:pic>
        <p:nvPicPr>
          <p:cNvPr id="9" name="Таблица 8"/>
          <p:cNvPicPr>
            <a:picLocks noGrp="1" noChangeAspect="1"/>
          </p:cNvPicPr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457200" y="1828800"/>
            <a:ext cx="8229600" cy="4336504"/>
          </a:xfrm>
          <a:prstGeom prst="rect">
            <a:avLst/>
          </a:prstGeom>
        </p:spPr>
      </p:pic>
      <p:sp>
        <p:nvSpPr>
          <p:cNvPr id="10" name="Rectangle 453"/>
          <p:cNvSpPr txBox="1">
            <a:spLocks noChangeArrowheads="1"/>
          </p:cNvSpPr>
          <p:nvPr/>
        </p:nvSpPr>
        <p:spPr bwMode="auto">
          <a:xfrm>
            <a:off x="3203848" y="3068961"/>
            <a:ext cx="4608513" cy="2160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1000" b="1" dirty="0" smtClean="0">
                <a:cs typeface="Times New Roman" panose="02020603050405020304" pitchFamily="18" charset="0"/>
              </a:rPr>
              <a:t>Графа </a:t>
            </a:r>
            <a:r>
              <a:rPr lang="ru-RU" altLang="ru-RU" sz="1000" b="1" dirty="0">
                <a:cs typeface="Times New Roman" panose="02020603050405020304" pitchFamily="18" charset="0"/>
              </a:rPr>
              <a:t>10 (прочие) </a:t>
            </a:r>
            <a:r>
              <a:rPr lang="ru-RU" altLang="ru-RU" sz="1000" b="1" dirty="0" smtClean="0">
                <a:cs typeface="Times New Roman" panose="02020603050405020304" pitchFamily="18" charset="0"/>
              </a:rPr>
              <a:t>равна: сумме граф с 10.1по 10.7 по всем строкам</a:t>
            </a:r>
            <a:endParaRPr lang="ru-RU" altLang="ru-RU" sz="1000" b="1" dirty="0"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8100392" y="2636912"/>
            <a:ext cx="504056" cy="563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3495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Таблица 3"/>
          <p:cNvPicPr>
            <a:picLocks noGrp="1" noChangeAspect="1"/>
          </p:cNvPicPr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510168" y="1880506"/>
            <a:ext cx="8229600" cy="4294212"/>
          </a:xfrm>
          <a:prstGeom prst="rect">
            <a:avLst/>
          </a:prstGeom>
        </p:spPr>
      </p:pic>
      <p:sp>
        <p:nvSpPr>
          <p:cNvPr id="8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57200" y="499492"/>
            <a:ext cx="8229600" cy="1371600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Деятельность эндоскопических отделений (кабинетов)</a:t>
            </a:r>
            <a:endParaRPr lang="ru-RU" sz="240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80060" y="1412776"/>
            <a:ext cx="2060858" cy="366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5125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491880" y="1484785"/>
            <a:ext cx="5112568" cy="294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ПРИМЕЧАНИЯ</a:t>
            </a:r>
            <a:endParaRPr lang="ru-RU" altLang="ru-RU" sz="20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Rectangle 453"/>
          <p:cNvSpPr txBox="1">
            <a:spLocks noChangeArrowheads="1"/>
          </p:cNvSpPr>
          <p:nvPr/>
        </p:nvSpPr>
        <p:spPr bwMode="auto">
          <a:xfrm rot="10800000" flipV="1">
            <a:off x="3779906" y="5517232"/>
            <a:ext cx="2808317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Строка  16.1 = стр.16 по всем графам</a:t>
            </a:r>
            <a:endParaRPr lang="ru-RU" altLang="ru-RU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4355976" y="3789040"/>
            <a:ext cx="2160240" cy="1306017"/>
          </a:xfrm>
          <a:prstGeom prst="wedgeRoundRectCallout">
            <a:avLst>
              <a:gd name="adj1" fmla="val 80241"/>
              <a:gd name="adj2" fmla="val 102423"/>
              <a:gd name="adj3" fmla="val 16667"/>
            </a:avLst>
          </a:prstGeom>
          <a:solidFill>
            <a:srgbClr val="27F977">
              <a:alpha val="8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данных необходимо предоставить пояснения</a:t>
            </a:r>
          </a:p>
        </p:txBody>
      </p:sp>
    </p:spTree>
    <p:extLst>
      <p:ext uri="{BB962C8B-B14F-4D97-AF65-F5344CB8AC3E}">
        <p14:creationId xmlns:p14="http://schemas.microsoft.com/office/powerpoint/2010/main" val="5144489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Таблица 3"/>
          <p:cNvPicPr>
            <a:picLocks noGrp="1" noChangeAspect="1"/>
          </p:cNvPicPr>
          <p:nvPr>
            <p:ph type="tbl" idx="1"/>
          </p:nvPr>
        </p:nvPicPr>
        <p:blipFill>
          <a:blip r:embed="rId3"/>
          <a:stretch>
            <a:fillRect/>
          </a:stretch>
        </p:blipFill>
        <p:spPr>
          <a:xfrm>
            <a:off x="310158" y="1848272"/>
            <a:ext cx="8147248" cy="4389040"/>
          </a:xfrm>
          <a:prstGeom prst="rect">
            <a:avLst/>
          </a:prstGeom>
        </p:spPr>
      </p:pic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57199" y="476672"/>
            <a:ext cx="8229600" cy="1371600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Аппараты и оборудование эндоскопических отделений (кабинетов)</a:t>
            </a:r>
            <a:endParaRPr lang="ru-RU" sz="24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9552" y="1340768"/>
            <a:ext cx="18002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5126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" name="Rectangle 453"/>
          <p:cNvSpPr txBox="1">
            <a:spLocks noChangeArrowheads="1"/>
          </p:cNvSpPr>
          <p:nvPr/>
        </p:nvSpPr>
        <p:spPr bwMode="auto">
          <a:xfrm>
            <a:off x="3779912" y="3432448"/>
            <a:ext cx="3960440" cy="2845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1200" b="1" dirty="0" smtClean="0">
                <a:solidFill>
                  <a:srgbClr val="FF0000"/>
                </a:solidFill>
                <a:cs typeface="Times New Roman" pitchFamily="18" charset="0"/>
              </a:rPr>
              <a:t>Графа 3 равна сумме граф 6+7+8 по всем строкам</a:t>
            </a:r>
            <a:endParaRPr lang="ru-RU" altLang="ru-RU" sz="1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" name="Rectangle 453"/>
          <p:cNvSpPr txBox="1">
            <a:spLocks noChangeArrowheads="1"/>
          </p:cNvSpPr>
          <p:nvPr/>
        </p:nvSpPr>
        <p:spPr bwMode="auto">
          <a:xfrm>
            <a:off x="3383280" y="3792488"/>
            <a:ext cx="5013524" cy="356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endParaRPr lang="en-US" altLang="ru-RU" sz="11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1100" b="1" dirty="0" smtClean="0">
                <a:solidFill>
                  <a:srgbClr val="000000"/>
                </a:solidFill>
                <a:cs typeface="Times New Roman" pitchFamily="18" charset="0"/>
              </a:rPr>
              <a:t>Графы </a:t>
            </a:r>
            <a:r>
              <a:rPr lang="ru-RU" altLang="ru-RU" sz="1100" b="1" dirty="0">
                <a:solidFill>
                  <a:srgbClr val="000000"/>
                </a:solidFill>
                <a:cs typeface="Times New Roman" pitchFamily="18" charset="0"/>
              </a:rPr>
              <a:t>4 и 5 (каждая отдельно) меньше или равны графе 3 по всем строкам</a:t>
            </a:r>
            <a:endParaRPr lang="en-US" altLang="ru-RU" sz="11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10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Графа 9 меньше или равна графы 8, графы 4 по всем строкам</a:t>
            </a:r>
            <a:endParaRPr lang="ru-RU" altLang="ru-RU" sz="1000" b="1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endParaRPr lang="ru-RU" altLang="ru-RU" sz="105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453"/>
          <p:cNvSpPr txBox="1">
            <a:spLocks noChangeArrowheads="1"/>
          </p:cNvSpPr>
          <p:nvPr/>
        </p:nvSpPr>
        <p:spPr bwMode="auto">
          <a:xfrm rot="10800000" flipV="1">
            <a:off x="3383279" y="5157192"/>
            <a:ext cx="4921735" cy="2149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1200" b="1" dirty="0" smtClean="0">
                <a:solidFill>
                  <a:srgbClr val="0000FF"/>
                </a:solidFill>
                <a:cs typeface="Times New Roman" pitchFamily="18" charset="0"/>
              </a:rPr>
              <a:t>Ячейка строки 10 </a:t>
            </a:r>
            <a:r>
              <a:rPr lang="ru-RU" altLang="ru-RU" sz="1200" b="1" dirty="0">
                <a:solidFill>
                  <a:srgbClr val="0000FF"/>
                </a:solidFill>
                <a:cs typeface="Times New Roman" pitchFamily="18" charset="0"/>
              </a:rPr>
              <a:t>в графе </a:t>
            </a:r>
            <a:r>
              <a:rPr lang="ru-RU" altLang="ru-RU" sz="1200" b="1" dirty="0" smtClean="0">
                <a:solidFill>
                  <a:srgbClr val="0000FF"/>
                </a:solidFill>
                <a:cs typeface="Times New Roman" pitchFamily="18" charset="0"/>
              </a:rPr>
              <a:t>4; в графе 9не заполняется</a:t>
            </a:r>
            <a:endParaRPr lang="ru-RU" altLang="ru-RU" sz="12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1" name="Rectangle 453"/>
          <p:cNvSpPr txBox="1">
            <a:spLocks noChangeArrowheads="1"/>
          </p:cNvSpPr>
          <p:nvPr/>
        </p:nvSpPr>
        <p:spPr bwMode="auto">
          <a:xfrm>
            <a:off x="3383278" y="5520681"/>
            <a:ext cx="4921736" cy="356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1100" b="1" dirty="0" smtClean="0"/>
              <a:t>По всем графам Стр.17 = стр.1+стр.2+стр.3+стр.4+стр.5+стр.6+стр.7+стр.15+стр.16 </a:t>
            </a:r>
            <a:endParaRPr lang="ru-RU" altLang="ru-RU" sz="11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95936" y="2844772"/>
            <a:ext cx="3384376" cy="659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 smtClean="0"/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По всем графам :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Стр.1</a:t>
            </a:r>
            <a:r>
              <a:rPr lang="en-US" sz="1100" b="1" dirty="0" smtClean="0">
                <a:solidFill>
                  <a:schemeClr val="tx1"/>
                </a:solidFill>
              </a:rPr>
              <a:t>&gt;</a:t>
            </a:r>
            <a:r>
              <a:rPr lang="ru-RU" sz="1100" b="1" dirty="0" smtClean="0">
                <a:solidFill>
                  <a:schemeClr val="tx1"/>
                </a:solidFill>
              </a:rPr>
              <a:t>/= сумме строк 1.1+1.2+1.3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Стр.2</a:t>
            </a:r>
            <a:r>
              <a:rPr lang="en-US" sz="1100" b="1" dirty="0">
                <a:solidFill>
                  <a:schemeClr val="tx1"/>
                </a:solidFill>
              </a:rPr>
              <a:t> &gt;</a:t>
            </a:r>
            <a:r>
              <a:rPr lang="ru-RU" sz="1100" b="1" dirty="0">
                <a:solidFill>
                  <a:schemeClr val="tx1"/>
                </a:solidFill>
              </a:rPr>
              <a:t>/= </a:t>
            </a:r>
            <a:r>
              <a:rPr lang="ru-RU" sz="1100" b="1" dirty="0" smtClean="0">
                <a:solidFill>
                  <a:schemeClr val="tx1"/>
                </a:solidFill>
              </a:rPr>
              <a:t> сумме строк 2.1+2.2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2" name="Rectangle 453"/>
          <p:cNvSpPr txBox="1">
            <a:spLocks noChangeArrowheads="1"/>
          </p:cNvSpPr>
          <p:nvPr/>
        </p:nvSpPr>
        <p:spPr bwMode="auto">
          <a:xfrm rot="10800000" flipV="1">
            <a:off x="3383277" y="4437111"/>
            <a:ext cx="5074127" cy="2798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1200" b="1" dirty="0" smtClean="0">
                <a:solidFill>
                  <a:srgbClr val="0000FF"/>
                </a:solidFill>
                <a:cs typeface="Times New Roman" pitchFamily="18" charset="0"/>
              </a:rPr>
              <a:t>Ячейка строки 4 </a:t>
            </a:r>
            <a:r>
              <a:rPr lang="ru-RU" altLang="ru-RU" sz="1200" b="1" dirty="0">
                <a:solidFill>
                  <a:srgbClr val="0000FF"/>
                </a:solidFill>
                <a:cs typeface="Times New Roman" pitchFamily="18" charset="0"/>
              </a:rPr>
              <a:t>в графе </a:t>
            </a:r>
            <a:r>
              <a:rPr lang="ru-RU" altLang="ru-RU" sz="1200" b="1" dirty="0" smtClean="0">
                <a:solidFill>
                  <a:srgbClr val="0000FF"/>
                </a:solidFill>
                <a:cs typeface="Times New Roman" pitchFamily="18" charset="0"/>
              </a:rPr>
              <a:t>4; в графе 9не заполняется</a:t>
            </a:r>
            <a:endParaRPr lang="ru-RU" altLang="ru-RU" sz="1200" b="1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223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8800"/>
            <a:ext cx="8229600" cy="4536504"/>
          </a:xfrm>
          <a:prstGeom prst="rect">
            <a:avLst/>
          </a:prstGeom>
        </p:spPr>
      </p:pic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ru-RU" altLang="ru-RU" sz="2000" b="1" u="sng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b="1" u="sng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400" b="1" u="sng" dirty="0" smtClean="0">
                <a:solidFill>
                  <a:schemeClr val="bg1"/>
                </a:solidFill>
                <a:latin typeface="Times New Roman" pitchFamily="18" charset="0"/>
              </a:rPr>
              <a:t>1. Деятельность </a:t>
            </a:r>
            <a:r>
              <a:rPr lang="ru-RU" altLang="ru-RU" sz="2400" b="1" u="sng" dirty="0">
                <a:solidFill>
                  <a:schemeClr val="bg1"/>
                </a:solidFill>
                <a:latin typeface="Times New Roman" pitchFamily="18" charset="0"/>
              </a:rPr>
              <a:t>радиотерапевтического отделения</a:t>
            </a:r>
            <a:br>
              <a:rPr lang="ru-RU" altLang="ru-RU" sz="2400" b="1" u="sng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400" b="1" u="sng" dirty="0" smtClean="0">
                <a:solidFill>
                  <a:schemeClr val="bg1"/>
                </a:solidFill>
                <a:latin typeface="Times New Roman" pitchFamily="18" charset="0"/>
              </a:rPr>
              <a:t>(кабинета </a:t>
            </a:r>
            <a:r>
              <a:rPr lang="ru-RU" altLang="ru-RU" sz="2400" b="1" u="sng" dirty="0">
                <a:solidFill>
                  <a:schemeClr val="bg1"/>
                </a:solidFill>
                <a:latin typeface="Times New Roman" pitchFamily="18" charset="0"/>
              </a:rPr>
              <a:t>лучевой терапии)</a:t>
            </a:r>
            <a:br>
              <a:rPr lang="ru-RU" altLang="ru-RU" sz="2400" b="1" u="sng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45140"/>
            <a:ext cx="8229600" cy="1143000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u="sng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b="1" u="sng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400" b="1" u="sng" dirty="0" smtClean="0">
                <a:solidFill>
                  <a:schemeClr val="bg1"/>
                </a:solidFill>
                <a:latin typeface="Times New Roman" pitchFamily="18" charset="0"/>
              </a:rPr>
              <a:t>1. Деятельность радиотерапевтического отделения</a:t>
            </a:r>
            <a:br>
              <a:rPr lang="ru-RU" altLang="ru-RU" sz="2400" b="1" u="sng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400" b="1" u="sng" dirty="0" smtClean="0">
                <a:solidFill>
                  <a:schemeClr val="bg1"/>
                </a:solidFill>
                <a:latin typeface="Times New Roman" pitchFamily="18" charset="0"/>
              </a:rPr>
              <a:t>(кабинета лучевой терапии)</a:t>
            </a:r>
            <a:br>
              <a:rPr lang="ru-RU" altLang="ru-RU" sz="2400" b="1" u="sng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 rot="10800000" flipV="1">
            <a:off x="457199" y="980726"/>
            <a:ext cx="1977938" cy="427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4201</a:t>
            </a:r>
            <a:endParaRPr lang="ru-RU" altLang="ru-RU" sz="20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37006" y="1012723"/>
            <a:ext cx="2649794" cy="395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Продолжение</a:t>
            </a:r>
            <a:endParaRPr lang="ru-RU" altLang="ru-RU" sz="20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 flipH="1" flipV="1">
            <a:off x="6228184" y="4112900"/>
            <a:ext cx="2567156" cy="16619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Межформенная</a:t>
            </a:r>
            <a:r>
              <a:rPr lang="ru-RU" dirty="0" smtClean="0"/>
              <a:t>  </a:t>
            </a:r>
            <a:r>
              <a:rPr lang="ru-RU" sz="1400" dirty="0" smtClean="0"/>
              <a:t>увязка:</a:t>
            </a:r>
          </a:p>
          <a:p>
            <a:r>
              <a:rPr lang="ru-RU" sz="1400" dirty="0" smtClean="0"/>
              <a:t>-табл. 4201 стр.1гр.3 должна быть равна табл. </a:t>
            </a:r>
            <a:r>
              <a:rPr lang="ru-RU" sz="1400" dirty="0" smtClean="0">
                <a:solidFill>
                  <a:srgbClr val="FF0000"/>
                </a:solidFill>
              </a:rPr>
              <a:t>2310 гр.10 формы №7 (разницу пояснить, пояснительные прикреплять к годовой  форме</a:t>
            </a:r>
            <a:r>
              <a:rPr lang="en-US" sz="1400" dirty="0" smtClean="0">
                <a:solidFill>
                  <a:srgbClr val="FF0000"/>
                </a:solidFill>
              </a:rPr>
              <a:t>  </a:t>
            </a:r>
            <a:r>
              <a:rPr lang="ru-RU" sz="1400" dirty="0" smtClean="0">
                <a:solidFill>
                  <a:srgbClr val="FF0000"/>
                </a:solidFill>
              </a:rPr>
              <a:t>30-4 к табл.4201</a:t>
            </a:r>
            <a:r>
              <a:rPr lang="ru-RU" sz="1400" b="1" dirty="0" smtClean="0">
                <a:solidFill>
                  <a:srgbClr val="C00000"/>
                </a:solidFill>
              </a:rPr>
              <a:t>)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</a:rPr>
              <a:t>  </a:t>
            </a:r>
            <a:r>
              <a:rPr lang="ru-RU" sz="1400" b="1" dirty="0" smtClean="0">
                <a:solidFill>
                  <a:srgbClr val="0000FF"/>
                </a:solidFill>
              </a:rPr>
              <a:t>Свод  </a:t>
            </a:r>
            <a:r>
              <a:rPr lang="ru-RU" sz="1400" b="1" dirty="0" err="1" smtClean="0">
                <a:solidFill>
                  <a:srgbClr val="0000FF"/>
                </a:solidFill>
              </a:rPr>
              <a:t>ЮРлица</a:t>
            </a:r>
            <a:endParaRPr lang="ru-RU" sz="1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2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840" y="330741"/>
            <a:ext cx="8229600" cy="1371600"/>
          </a:xfrm>
          <a:solidFill>
            <a:srgbClr val="00B0F0"/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ПРИМЕЧАНИЕ: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12955" y="1165123"/>
            <a:ext cx="1998805" cy="663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5126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" name="Rectangle 453"/>
          <p:cNvSpPr txBox="1">
            <a:spLocks noChangeArrowheads="1"/>
          </p:cNvSpPr>
          <p:nvPr/>
        </p:nvSpPr>
        <p:spPr bwMode="auto">
          <a:xfrm>
            <a:off x="457200" y="2204864"/>
            <a:ext cx="8075240" cy="36724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1400" b="1" dirty="0" smtClean="0">
                <a:solidFill>
                  <a:srgbClr val="0000FF"/>
                </a:solidFill>
              </a:rPr>
              <a:t>           </a:t>
            </a:r>
            <a:r>
              <a:rPr lang="ru-RU" altLang="ru-RU" sz="1600" b="1" dirty="0" smtClean="0">
                <a:solidFill>
                  <a:srgbClr val="0000FF"/>
                </a:solidFill>
              </a:rPr>
              <a:t>Сведения </a:t>
            </a:r>
            <a:r>
              <a:rPr lang="ru-RU" altLang="ru-RU" sz="1600" b="1" dirty="0">
                <a:solidFill>
                  <a:srgbClr val="0000FF"/>
                </a:solidFill>
              </a:rPr>
              <a:t>о наличии аппаратов и оборудования указываются по состоянию на 31.12 отчетного </a:t>
            </a:r>
            <a:r>
              <a:rPr lang="ru-RU" altLang="ru-RU" sz="1600" b="1" dirty="0" smtClean="0">
                <a:solidFill>
                  <a:srgbClr val="0000FF"/>
                </a:solidFill>
              </a:rPr>
              <a:t>года. </a:t>
            </a:r>
          </a:p>
          <a:p>
            <a:pPr>
              <a:defRPr/>
            </a:pPr>
            <a:endParaRPr lang="ru-RU" altLang="ru-RU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altLang="ru-RU" sz="1600" b="1" dirty="0" smtClean="0">
                <a:solidFill>
                  <a:srgbClr val="C00000"/>
                </a:solidFill>
              </a:rPr>
              <a:t>             </a:t>
            </a:r>
            <a:r>
              <a:rPr lang="ru-RU" altLang="ru-RU" sz="1600" b="1" u="sng" dirty="0" smtClean="0">
                <a:solidFill>
                  <a:srgbClr val="C00000"/>
                </a:solidFill>
              </a:rPr>
              <a:t>СТРОГО обязательна сверка оборудования таблицы  5126  с оборудованием ФРМО. </a:t>
            </a:r>
          </a:p>
          <a:p>
            <a:pPr>
              <a:defRPr/>
            </a:pPr>
            <a:r>
              <a:rPr lang="ru-RU" altLang="ru-RU" sz="1600" b="1" dirty="0">
                <a:solidFill>
                  <a:srgbClr val="C00000"/>
                </a:solidFill>
              </a:rPr>
              <a:t> 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       </a:t>
            </a:r>
          </a:p>
          <a:p>
            <a:pPr>
              <a:defRPr/>
            </a:pPr>
            <a:r>
              <a:rPr lang="ru-RU" altLang="ru-RU" sz="1600" b="1" dirty="0">
                <a:solidFill>
                  <a:srgbClr val="C00000"/>
                </a:solidFill>
              </a:rPr>
              <a:t> 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        </a:t>
            </a:r>
            <a:r>
              <a:rPr lang="ru-RU" altLang="ru-RU" sz="1600" b="1" dirty="0" smtClean="0">
                <a:solidFill>
                  <a:srgbClr val="0000FF"/>
                </a:solidFill>
              </a:rPr>
              <a:t>Вложение  о сверке оборудования из ФРМО</a:t>
            </a:r>
            <a:r>
              <a:rPr lang="en-US" altLang="ru-RU" sz="1600" b="1" dirty="0">
                <a:solidFill>
                  <a:srgbClr val="0000FF"/>
                </a:solidFill>
              </a:rPr>
              <a:t> -</a:t>
            </a:r>
            <a:r>
              <a:rPr lang="ru-RU" altLang="ru-RU" sz="1600" b="1" dirty="0">
                <a:solidFill>
                  <a:srgbClr val="0000FF"/>
                </a:solidFill>
              </a:rPr>
              <a:t>   </a:t>
            </a:r>
            <a:r>
              <a:rPr lang="en-US" altLang="ru-RU" sz="1600" b="1" dirty="0">
                <a:solidFill>
                  <a:srgbClr val="0000FF"/>
                </a:solidFill>
              </a:rPr>
              <a:t>(</a:t>
            </a:r>
            <a:r>
              <a:rPr lang="ru-RU" altLang="ru-RU" sz="1600" b="1" dirty="0">
                <a:solidFill>
                  <a:srgbClr val="0000FF"/>
                </a:solidFill>
              </a:rPr>
              <a:t>таблица </a:t>
            </a:r>
            <a:r>
              <a:rPr lang="en-US" altLang="ru-RU" sz="1600" b="1" dirty="0">
                <a:solidFill>
                  <a:srgbClr val="0000FF"/>
                </a:solidFill>
              </a:rPr>
              <a:t>Excel </a:t>
            </a:r>
            <a:r>
              <a:rPr lang="ru-RU" altLang="ru-RU" sz="1600" b="1" dirty="0">
                <a:solidFill>
                  <a:srgbClr val="0000FF"/>
                </a:solidFill>
              </a:rPr>
              <a:t>с итогами), </a:t>
            </a:r>
            <a:r>
              <a:rPr lang="ru-RU" altLang="ru-RU" sz="1600" b="1" dirty="0" smtClean="0">
                <a:solidFill>
                  <a:srgbClr val="0000FF"/>
                </a:solidFill>
              </a:rPr>
              <a:t>скомпонованного под перечень оборудования  строк  таблицы  5126  </a:t>
            </a:r>
            <a:r>
              <a:rPr lang="ru-RU" sz="1600" b="1" dirty="0" smtClean="0">
                <a:solidFill>
                  <a:srgbClr val="0000FF"/>
                </a:solidFill>
              </a:rPr>
              <a:t>прикреплять </a:t>
            </a:r>
            <a:r>
              <a:rPr lang="ru-RU" sz="1600" b="1" dirty="0">
                <a:solidFill>
                  <a:srgbClr val="0000FF"/>
                </a:solidFill>
              </a:rPr>
              <a:t>к годовой  форме</a:t>
            </a:r>
            <a:r>
              <a:rPr lang="en-US" sz="1600" b="1" dirty="0">
                <a:solidFill>
                  <a:srgbClr val="0000FF"/>
                </a:solidFill>
              </a:rPr>
              <a:t>  </a:t>
            </a:r>
            <a:r>
              <a:rPr lang="ru-RU" sz="1600" b="1" dirty="0">
                <a:solidFill>
                  <a:srgbClr val="0000FF"/>
                </a:solidFill>
              </a:rPr>
              <a:t>30-4 </a:t>
            </a:r>
            <a:r>
              <a:rPr lang="ru-RU" sz="1600" b="1" dirty="0" smtClean="0">
                <a:solidFill>
                  <a:srgbClr val="0000FF"/>
                </a:solidFill>
              </a:rPr>
              <a:t>на свод  ЮР. лица</a:t>
            </a:r>
            <a:endParaRPr lang="ru-RU" altLang="ru-RU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2637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224136"/>
          </a:xfrm>
          <a:solidFill>
            <a:srgbClr val="00B0F0"/>
          </a:solidFill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Пояснения по заполнению таблиц 5125 и 5126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864096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801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094" y="448235"/>
            <a:ext cx="8202706" cy="1380565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Деятельность лаборатории</a:t>
            </a:r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45770" y="411480"/>
            <a:ext cx="8241030" cy="1289328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Примечание:-Деятельность лаборатории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109192"/>
            <a:ext cx="79928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b="1" u="sng" dirty="0" smtClean="0">
                <a:solidFill>
                  <a:srgbClr val="FF0000"/>
                </a:solidFill>
                <a:latin typeface="Times New Roman" pitchFamily="18" charset="0"/>
              </a:rPr>
              <a:t>Сведения , которые необходимо представить в отдельной пояснительной записке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</a:rPr>
              <a:t>Выполненные лабораторные исследования: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</a:rPr>
              <a:t>количество выполненных исследований на обнаружение наркотических средств в моче, в </a:t>
            </a:r>
            <a:r>
              <a:rPr lang="ru-RU" alt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т.ч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</a:rPr>
              <a:t>. по единичным анализам и групповых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</a:rPr>
              <a:t>Количество исследований за злоупотреблением алкоголем (</a:t>
            </a:r>
            <a:r>
              <a:rPr lang="ru-RU" alt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карбогидрат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</a:rPr>
              <a:t>-дефицитный </a:t>
            </a:r>
            <a:r>
              <a:rPr lang="ru-RU" alt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трансферрин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</a:rPr>
              <a:t> – СДТ, </a:t>
            </a:r>
            <a:r>
              <a:rPr lang="ru-RU" alt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фосфатидил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</a:rPr>
              <a:t> этанол, </a:t>
            </a:r>
            <a:r>
              <a:rPr lang="ru-RU" alt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этилглюкоронид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</a:rPr>
              <a:t>Использованное оборудование</a:t>
            </a:r>
            <a:r>
              <a:rPr lang="en-US" altLang="ru-RU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ru-RU" altLang="ru-RU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</a:rPr>
              <a:t>-перечень лабораторного оборудования находящегося и использующегося в КДЛ по договорам</a:t>
            </a:r>
            <a:endParaRPr lang="ru-RU" altLang="ru-RU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0088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Таблица 7"/>
          <p:cNvPicPr>
            <a:picLocks noGrp="1" noChangeAspect="1"/>
          </p:cNvPicPr>
          <p:nvPr>
            <p:ph type="tbl" idx="1"/>
          </p:nvPr>
        </p:nvPicPr>
        <p:blipFill>
          <a:blip r:embed="rId3"/>
          <a:stretch>
            <a:fillRect/>
          </a:stretch>
        </p:blipFill>
        <p:spPr>
          <a:xfrm>
            <a:off x="683568" y="1800752"/>
            <a:ext cx="8108511" cy="4536503"/>
          </a:xfrm>
          <a:prstGeom prst="rect">
            <a:avLst/>
          </a:prstGeom>
        </p:spPr>
      </p:pic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12. Деятельность лаборатории</a:t>
            </a:r>
            <a:endParaRPr lang="ru-RU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457201"/>
            <a:ext cx="8229600" cy="1387624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12. Деятельность лаборатории</a:t>
            </a:r>
            <a:endParaRPr lang="ru-RU" sz="24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2284" y="1366683"/>
            <a:ext cx="3615659" cy="607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5300_1 новый расчёт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9" name="Rectangle 453"/>
          <p:cNvSpPr txBox="1">
            <a:spLocks noChangeArrowheads="1"/>
          </p:cNvSpPr>
          <p:nvPr/>
        </p:nvSpPr>
        <p:spPr bwMode="auto">
          <a:xfrm>
            <a:off x="3707904" y="3501008"/>
            <a:ext cx="4896544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1000" b="1" dirty="0" smtClean="0">
                <a:solidFill>
                  <a:srgbClr val="000000"/>
                </a:solidFill>
                <a:latin typeface="Arial" charset="0"/>
              </a:rPr>
              <a:t>Строка 1( по всем графам) равна сумме строк  с 1.1 по 1.10</a:t>
            </a:r>
            <a:endParaRPr lang="ru-RU" altLang="ru-RU" sz="1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453"/>
          <p:cNvSpPr txBox="1">
            <a:spLocks noChangeArrowheads="1"/>
          </p:cNvSpPr>
          <p:nvPr/>
        </p:nvSpPr>
        <p:spPr bwMode="auto">
          <a:xfrm>
            <a:off x="3707904" y="5157192"/>
            <a:ext cx="4896544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1000" b="1" dirty="0" smtClean="0">
                <a:solidFill>
                  <a:srgbClr val="000000"/>
                </a:solidFill>
                <a:latin typeface="Arial" charset="0"/>
              </a:rPr>
              <a:t>Строка 1.8 заполняется </a:t>
            </a:r>
            <a:r>
              <a:rPr lang="ru-RU" altLang="ru-RU" sz="1000" b="1" dirty="0">
                <a:solidFill>
                  <a:srgbClr val="000000"/>
                </a:solidFill>
                <a:latin typeface="Arial" charset="0"/>
              </a:rPr>
              <a:t>при наличии </a:t>
            </a:r>
            <a:r>
              <a:rPr lang="ru-RU" altLang="ru-RU" sz="1000" b="1" dirty="0" smtClean="0">
                <a:solidFill>
                  <a:srgbClr val="000000"/>
                </a:solidFill>
                <a:latin typeface="Arial" charset="0"/>
              </a:rPr>
              <a:t>соответствующего оборудования на балансе М/О</a:t>
            </a:r>
            <a:endParaRPr lang="ru-RU" altLang="ru-RU" sz="1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453"/>
          <p:cNvSpPr txBox="1">
            <a:spLocks noChangeArrowheads="1"/>
          </p:cNvSpPr>
          <p:nvPr/>
        </p:nvSpPr>
        <p:spPr bwMode="auto">
          <a:xfrm>
            <a:off x="3687097" y="6165305"/>
            <a:ext cx="4917351" cy="554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1200" b="1" dirty="0">
                <a:solidFill>
                  <a:srgbClr val="000000"/>
                </a:solidFill>
                <a:latin typeface="Arial" charset="0"/>
              </a:rPr>
              <a:t>Строка </a:t>
            </a:r>
            <a:r>
              <a:rPr lang="ru-RU" altLang="ru-RU" sz="1200" b="1" dirty="0" smtClean="0">
                <a:solidFill>
                  <a:srgbClr val="000000"/>
                </a:solidFill>
                <a:latin typeface="Arial" charset="0"/>
              </a:rPr>
              <a:t>1.11гр.3 содержит сведения об исследованиях  передвижной лабораторией, при ее наличии </a:t>
            </a:r>
            <a:r>
              <a:rPr lang="ru-RU" altLang="ru-RU" sz="1200" b="1" dirty="0">
                <a:solidFill>
                  <a:srgbClr val="000000"/>
                </a:solidFill>
                <a:latin typeface="Arial" charset="0"/>
              </a:rPr>
              <a:t>(из таб.1003)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2306942"/>
            <a:ext cx="936104" cy="69001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2987823" y="5865922"/>
            <a:ext cx="834339" cy="47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944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32262" y="432262"/>
            <a:ext cx="8254538" cy="1396538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Из числа анализов (табл. 5300 _1 новый расчёт; гр.3)</a:t>
            </a:r>
            <a:endParaRPr lang="ru-RU" sz="24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2284" y="1376516"/>
            <a:ext cx="1959476" cy="452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530</a:t>
            </a:r>
            <a:r>
              <a:rPr lang="en-US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1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0" name="Таблица 9"/>
          <p:cNvPicPr>
            <a:picLocks noGrp="1" noChangeAspect="1"/>
          </p:cNvPicPr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432262" y="1916832"/>
            <a:ext cx="8234516" cy="475252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flipH="1">
            <a:off x="6012160" y="4090649"/>
            <a:ext cx="2306296" cy="5477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 графе 4 по строкам 3,4, 11,12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Ячейки закрещены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12161" y="5949280"/>
            <a:ext cx="2654616" cy="7200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 </a:t>
            </a:r>
            <a:r>
              <a:rPr lang="ru-RU" sz="1100" b="1" dirty="0" smtClean="0">
                <a:solidFill>
                  <a:schemeClr val="tx1"/>
                </a:solidFill>
              </a:rPr>
              <a:t>Таблица  «5300_1_новый_расчет» </a:t>
            </a:r>
            <a:r>
              <a:rPr lang="ru-RU" sz="1100" b="1" dirty="0">
                <a:solidFill>
                  <a:schemeClr val="tx1"/>
                </a:solidFill>
              </a:rPr>
              <a:t>Гр.3стр.1_4.&gt;=Табл5301 Гр.3(стр.4+стр.5+стр6+стр7+стр8+стр9</a:t>
            </a:r>
            <a:r>
              <a:rPr lang="ru-RU" sz="1100" b="1" dirty="0" smtClean="0">
                <a:solidFill>
                  <a:schemeClr val="tx1"/>
                </a:solidFill>
              </a:rPr>
              <a:t>+ стр.11)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12160" y="3284984"/>
            <a:ext cx="2520280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Таблица «5300_1_новый_расчет» </a:t>
            </a:r>
            <a:r>
              <a:rPr lang="ru-RU" sz="1100" b="1" dirty="0" err="1" smtClean="0">
                <a:solidFill>
                  <a:schemeClr val="tx1"/>
                </a:solidFill>
              </a:rPr>
              <a:t>Cтрока</a:t>
            </a:r>
            <a:r>
              <a:rPr lang="ru-RU" sz="1100" b="1" dirty="0">
                <a:solidFill>
                  <a:schemeClr val="tx1"/>
                </a:solidFill>
              </a:rPr>
              <a:t>: 1_7 Столбец: 3 должен быть  &gt;=  Таблица5301 гр.3(стр.14+15+16+17+18+26+27)</a:t>
            </a:r>
          </a:p>
        </p:txBody>
      </p:sp>
      <p:sp>
        <p:nvSpPr>
          <p:cNvPr id="14" name="Прямоугольник 13"/>
          <p:cNvSpPr/>
          <p:nvPr/>
        </p:nvSpPr>
        <p:spPr>
          <a:xfrm rot="10800000" flipH="1" flipV="1">
            <a:off x="6012161" y="4638427"/>
            <a:ext cx="2654616" cy="7347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Таблица  «5300_1_новый_расчет»  </a:t>
            </a:r>
            <a:r>
              <a:rPr lang="ru-RU" sz="1200" b="1" dirty="0" err="1" smtClean="0">
                <a:solidFill>
                  <a:schemeClr val="tx1"/>
                </a:solidFill>
              </a:rPr>
              <a:t>Cтр</a:t>
            </a:r>
            <a:r>
              <a:rPr lang="ru-RU" sz="1200" b="1" dirty="0" smtClean="0">
                <a:solidFill>
                  <a:schemeClr val="tx1"/>
                </a:solidFill>
              </a:rPr>
              <a:t>. </a:t>
            </a:r>
            <a:r>
              <a:rPr lang="ru-RU" sz="1200" b="1" dirty="0">
                <a:solidFill>
                  <a:schemeClr val="tx1"/>
                </a:solidFill>
              </a:rPr>
              <a:t>1_9 </a:t>
            </a:r>
            <a:r>
              <a:rPr lang="ru-RU" sz="1200" b="1" dirty="0" smtClean="0">
                <a:solidFill>
                  <a:schemeClr val="tx1"/>
                </a:solidFill>
              </a:rPr>
              <a:t>гр.: </a:t>
            </a:r>
            <a:r>
              <a:rPr lang="ru-RU" sz="1200" b="1" dirty="0">
                <a:solidFill>
                  <a:schemeClr val="tx1"/>
                </a:solidFill>
              </a:rPr>
              <a:t>3 </a:t>
            </a:r>
            <a:r>
              <a:rPr lang="ru-RU" sz="1200" b="1" dirty="0" smtClean="0">
                <a:solidFill>
                  <a:schemeClr val="tx1"/>
                </a:solidFill>
              </a:rPr>
              <a:t>должна </a:t>
            </a:r>
            <a:r>
              <a:rPr lang="ru-RU" sz="1200" b="1" dirty="0">
                <a:solidFill>
                  <a:schemeClr val="tx1"/>
                </a:solidFill>
              </a:rPr>
              <a:t>быть  &gt;=  Таблица5301  гр.3 (стр. 10+22+23+25</a:t>
            </a:r>
            <a:r>
              <a:rPr lang="ru-RU" sz="1200" b="1" dirty="0" smtClean="0">
                <a:solidFill>
                  <a:schemeClr val="tx1"/>
                </a:solidFill>
              </a:rPr>
              <a:t>)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19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Таблица 4"/>
          <p:cNvPicPr>
            <a:picLocks noGrp="1" noChangeAspect="1"/>
          </p:cNvPicPr>
          <p:nvPr>
            <p:ph type="tbl" idx="1"/>
          </p:nvPr>
        </p:nvPicPr>
        <p:blipFill>
          <a:blip r:embed="rId3"/>
          <a:stretch>
            <a:fillRect/>
          </a:stretch>
        </p:blipFill>
        <p:spPr>
          <a:xfrm>
            <a:off x="753808" y="1828800"/>
            <a:ext cx="7636383" cy="4480520"/>
          </a:xfrm>
          <a:prstGeom prst="rect">
            <a:avLst/>
          </a:prstGeom>
        </p:spPr>
      </p:pic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52284" y="401950"/>
            <a:ext cx="8254538" cy="1579250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Из числа анализов (табл. 5300 _1 новый расчёт; гр.3)</a:t>
            </a:r>
            <a:endParaRPr lang="ru-RU" sz="2400" dirty="0"/>
          </a:p>
        </p:txBody>
      </p:sp>
      <p:sp>
        <p:nvSpPr>
          <p:cNvPr id="6" name="Rectangle 453"/>
          <p:cNvSpPr txBox="1">
            <a:spLocks noChangeArrowheads="1"/>
          </p:cNvSpPr>
          <p:nvPr/>
        </p:nvSpPr>
        <p:spPr bwMode="auto">
          <a:xfrm rot="10800000" flipV="1">
            <a:off x="5292080" y="3573017"/>
            <a:ext cx="3851920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1200" b="1" u="sng" dirty="0" smtClean="0"/>
              <a:t>Статус предупреждение:</a:t>
            </a:r>
            <a:r>
              <a:rPr lang="ru-RU" altLang="ru-RU" sz="1200" b="1" dirty="0" smtClean="0"/>
              <a:t> -если стр.20=«0» то и стр.21 = «0»</a:t>
            </a:r>
          </a:p>
          <a:p>
            <a:pPr marL="285750" indent="-285750">
              <a:buFontTx/>
              <a:buChar char="-"/>
              <a:defRPr/>
            </a:pPr>
            <a:r>
              <a:rPr lang="ru-RU" altLang="ru-RU" sz="1200" b="1" dirty="0" smtClean="0"/>
              <a:t>Строка 21 меньше строки 20</a:t>
            </a:r>
          </a:p>
          <a:p>
            <a:pPr marL="285750" indent="-285750">
              <a:buFontTx/>
              <a:buChar char="-"/>
              <a:defRPr/>
            </a:pPr>
            <a:r>
              <a:rPr lang="ru-RU" altLang="ru-RU" sz="1200" b="1" u="sng" dirty="0" smtClean="0"/>
              <a:t>Статус ошибка</a:t>
            </a:r>
            <a:r>
              <a:rPr lang="ru-RU" altLang="ru-RU" sz="1200" b="1" dirty="0" smtClean="0"/>
              <a:t>:- сумма строк 20+21 таблицы 5301 должна быть меньше или равна строке 1.8 таблицы 5300_1 новый расчёт</a:t>
            </a:r>
            <a:endParaRPr lang="ru-RU" altLang="ru-RU" sz="1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3292665"/>
            <a:ext cx="1008111" cy="2803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4653136"/>
            <a:ext cx="1008112" cy="2957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flipH="1">
            <a:off x="6410632" y="5157192"/>
            <a:ext cx="2256144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 графе 4 по строкам 20.1.2; 23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Ячейки закрещены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2284" y="1376516"/>
            <a:ext cx="1959476" cy="452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530</a:t>
            </a:r>
            <a:r>
              <a:rPr lang="en-US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1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419872" y="1412776"/>
            <a:ext cx="2990760" cy="4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продолжение</a:t>
            </a:r>
            <a:endParaRPr lang="ru-RU" altLang="ru-RU" sz="20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7360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13. Оснащенность лабораторным оборудованием</a:t>
            </a:r>
            <a:endParaRPr lang="ru-RU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2284" y="1376516"/>
            <a:ext cx="1959476" cy="452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5302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41523" y="1474839"/>
            <a:ext cx="5330877" cy="496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Изменения в таблице</a:t>
            </a:r>
            <a:endParaRPr lang="ru-RU" altLang="ru-RU" sz="20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7" name="Таблица 6"/>
          <p:cNvPicPr>
            <a:picLocks noGrp="1" noChangeAspect="1"/>
          </p:cNvPicPr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489062" y="1828800"/>
            <a:ext cx="8229600" cy="455252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19716" y="3008671"/>
            <a:ext cx="1172365" cy="1917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</a:rPr>
              <a:t>Гр.4</a:t>
            </a:r>
            <a:r>
              <a:rPr lang="en-US" sz="1100" b="1" dirty="0" smtClean="0">
                <a:solidFill>
                  <a:srgbClr val="C00000"/>
                </a:solidFill>
              </a:rPr>
              <a:t>&lt;</a:t>
            </a:r>
            <a:r>
              <a:rPr lang="ru-RU" sz="1100" b="1" dirty="0" smtClean="0">
                <a:solidFill>
                  <a:srgbClr val="C00000"/>
                </a:solidFill>
              </a:rPr>
              <a:t>или</a:t>
            </a:r>
            <a:r>
              <a:rPr lang="en-US" sz="1100" b="1" dirty="0" smtClean="0">
                <a:solidFill>
                  <a:srgbClr val="C00000"/>
                </a:solidFill>
              </a:rPr>
              <a:t>=</a:t>
            </a:r>
            <a:r>
              <a:rPr lang="ru-RU" sz="1100" b="1" dirty="0" smtClean="0">
                <a:solidFill>
                  <a:srgbClr val="C00000"/>
                </a:solidFill>
              </a:rPr>
              <a:t>гр</a:t>
            </a:r>
            <a:r>
              <a:rPr lang="ru-RU" sz="1100" b="1" dirty="0">
                <a:solidFill>
                  <a:srgbClr val="C00000"/>
                </a:solidFill>
              </a:rPr>
              <a:t>.</a:t>
            </a:r>
            <a:r>
              <a:rPr lang="en-US" sz="1100" b="1" dirty="0" smtClean="0">
                <a:solidFill>
                  <a:srgbClr val="C00000"/>
                </a:solidFill>
              </a:rPr>
              <a:t>3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3340510"/>
            <a:ext cx="1069105" cy="199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</a:rPr>
              <a:t>Гр.5</a:t>
            </a:r>
            <a:r>
              <a:rPr lang="en-US" sz="1100" b="1" dirty="0" smtClean="0">
                <a:solidFill>
                  <a:srgbClr val="C00000"/>
                </a:solidFill>
              </a:rPr>
              <a:t>&lt;</a:t>
            </a:r>
            <a:r>
              <a:rPr lang="ru-RU" sz="1100" b="1" dirty="0" smtClean="0">
                <a:solidFill>
                  <a:srgbClr val="C00000"/>
                </a:solidFill>
              </a:rPr>
              <a:t>или</a:t>
            </a:r>
            <a:r>
              <a:rPr lang="en-US" sz="1100" b="1" dirty="0" smtClean="0">
                <a:solidFill>
                  <a:srgbClr val="C00000"/>
                </a:solidFill>
              </a:rPr>
              <a:t>=</a:t>
            </a:r>
            <a:r>
              <a:rPr lang="ru-RU" sz="1100" b="1" dirty="0" smtClean="0">
                <a:solidFill>
                  <a:srgbClr val="C00000"/>
                </a:solidFill>
              </a:rPr>
              <a:t>гр</a:t>
            </a:r>
            <a:r>
              <a:rPr lang="ru-RU" sz="1100" b="1" dirty="0">
                <a:solidFill>
                  <a:srgbClr val="C00000"/>
                </a:solidFill>
              </a:rPr>
              <a:t>.</a:t>
            </a:r>
            <a:r>
              <a:rPr lang="en-US" sz="1100" b="1" dirty="0" smtClean="0">
                <a:solidFill>
                  <a:srgbClr val="C00000"/>
                </a:solidFill>
              </a:rPr>
              <a:t>3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64087" y="3008672"/>
            <a:ext cx="1459499" cy="1868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</a:rPr>
              <a:t>Гр.6</a:t>
            </a:r>
            <a:r>
              <a:rPr lang="en-US" sz="1100" b="1" dirty="0" smtClean="0">
                <a:solidFill>
                  <a:srgbClr val="C00000"/>
                </a:solidFill>
              </a:rPr>
              <a:t>&lt;</a:t>
            </a:r>
            <a:r>
              <a:rPr lang="ru-RU" sz="1100" b="1" dirty="0" smtClean="0">
                <a:solidFill>
                  <a:srgbClr val="C00000"/>
                </a:solidFill>
              </a:rPr>
              <a:t>или</a:t>
            </a:r>
            <a:r>
              <a:rPr lang="en-US" sz="1100" b="1" dirty="0" smtClean="0">
                <a:solidFill>
                  <a:srgbClr val="C00000"/>
                </a:solidFill>
              </a:rPr>
              <a:t>=</a:t>
            </a:r>
            <a:r>
              <a:rPr lang="ru-RU" sz="1100" b="1" dirty="0" smtClean="0">
                <a:solidFill>
                  <a:srgbClr val="C00000"/>
                </a:solidFill>
              </a:rPr>
              <a:t>гр</a:t>
            </a:r>
            <a:r>
              <a:rPr lang="ru-RU" sz="1100" b="1" dirty="0">
                <a:solidFill>
                  <a:srgbClr val="C00000"/>
                </a:solidFill>
              </a:rPr>
              <a:t>.</a:t>
            </a:r>
            <a:r>
              <a:rPr lang="en-US" sz="1100" b="1" dirty="0" smtClean="0">
                <a:solidFill>
                  <a:srgbClr val="C00000"/>
                </a:solidFill>
              </a:rPr>
              <a:t>3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36296" y="2996952"/>
            <a:ext cx="1450504" cy="1985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</a:rPr>
              <a:t>Гр.7</a:t>
            </a:r>
            <a:r>
              <a:rPr lang="en-US" sz="1100" b="1" dirty="0" smtClean="0">
                <a:solidFill>
                  <a:srgbClr val="C00000"/>
                </a:solidFill>
              </a:rPr>
              <a:t>&lt;</a:t>
            </a:r>
            <a:r>
              <a:rPr lang="ru-RU" sz="1100" b="1" dirty="0" smtClean="0">
                <a:solidFill>
                  <a:srgbClr val="C00000"/>
                </a:solidFill>
              </a:rPr>
              <a:t>или</a:t>
            </a:r>
            <a:r>
              <a:rPr lang="en-US" sz="1100" b="1" dirty="0" smtClean="0">
                <a:solidFill>
                  <a:srgbClr val="C00000"/>
                </a:solidFill>
              </a:rPr>
              <a:t>=</a:t>
            </a:r>
            <a:r>
              <a:rPr lang="ru-RU" sz="1100" b="1" dirty="0" smtClean="0">
                <a:solidFill>
                  <a:srgbClr val="C00000"/>
                </a:solidFill>
              </a:rPr>
              <a:t>гр.6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36296" y="3284984"/>
            <a:ext cx="1450504" cy="2546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</a:rPr>
              <a:t>Гр.7</a:t>
            </a:r>
            <a:r>
              <a:rPr lang="en-US" sz="1100" b="1" dirty="0" smtClean="0">
                <a:solidFill>
                  <a:srgbClr val="C00000"/>
                </a:solidFill>
              </a:rPr>
              <a:t>&lt;</a:t>
            </a:r>
            <a:r>
              <a:rPr lang="ru-RU" sz="1100" b="1" dirty="0" smtClean="0">
                <a:solidFill>
                  <a:srgbClr val="C00000"/>
                </a:solidFill>
              </a:rPr>
              <a:t>или</a:t>
            </a:r>
            <a:r>
              <a:rPr lang="en-US" sz="1100" b="1" dirty="0" smtClean="0">
                <a:solidFill>
                  <a:srgbClr val="C00000"/>
                </a:solidFill>
              </a:rPr>
              <a:t>=</a:t>
            </a:r>
            <a:r>
              <a:rPr lang="ru-RU" sz="1100" b="1" dirty="0" smtClean="0">
                <a:solidFill>
                  <a:srgbClr val="C00000"/>
                </a:solidFill>
              </a:rPr>
              <a:t>гр.4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7236296" y="3590509"/>
            <a:ext cx="1450504" cy="1985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</a:rPr>
              <a:t>Гр.7</a:t>
            </a:r>
            <a:r>
              <a:rPr lang="en-US" sz="1100" b="1" dirty="0" smtClean="0">
                <a:solidFill>
                  <a:srgbClr val="C00000"/>
                </a:solidFill>
              </a:rPr>
              <a:t>=</a:t>
            </a:r>
            <a:r>
              <a:rPr lang="ru-RU" sz="1100" b="1" dirty="0" smtClean="0">
                <a:solidFill>
                  <a:srgbClr val="C00000"/>
                </a:solidFill>
              </a:rPr>
              <a:t>0,если гр.4=0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13" name="Rectangle 453"/>
          <p:cNvSpPr txBox="1">
            <a:spLocks noChangeArrowheads="1"/>
          </p:cNvSpPr>
          <p:nvPr/>
        </p:nvSpPr>
        <p:spPr bwMode="auto">
          <a:xfrm>
            <a:off x="3131840" y="4725144"/>
            <a:ext cx="5328592" cy="15841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1400" b="1" dirty="0" smtClean="0">
                <a:solidFill>
                  <a:srgbClr val="000000"/>
                </a:solidFill>
                <a:cs typeface="Times New Roman" pitchFamily="18" charset="0"/>
              </a:rPr>
              <a:t>Общее число  аппаратов и оборудования лаборатории –графа 3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rgbClr val="000000"/>
                </a:solidFill>
                <a:cs typeface="Times New Roman" pitchFamily="18" charset="0"/>
              </a:rPr>
              <a:t>Из них: в амбулаторных  подразделениях графа 4; действующих-графа 5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rgbClr val="000000"/>
                </a:solidFill>
                <a:cs typeface="Times New Roman" pitchFamily="18" charset="0"/>
              </a:rPr>
              <a:t>Из общего числа </a:t>
            </a:r>
            <a:r>
              <a:rPr lang="ru-RU" altLang="ru-RU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аппаратов и </a:t>
            </a:r>
            <a:r>
              <a:rPr lang="ru-RU" altLang="ru-RU" sz="1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оборудования из гр.3  выделяют количество со сроком эксплуатации свыше 7 лет –графа 6; из гр.6 в гр.7 –оборудование в амбулаторных условиях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со сроком </a:t>
            </a:r>
            <a:r>
              <a:rPr lang="ru-RU" altLang="ru-RU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эксплуатации свыше 7 лет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74320" y="3839935"/>
            <a:ext cx="4958119" cy="813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srgbClr val="C00000"/>
              </a:solidFill>
            </a:endParaRPr>
          </a:p>
          <a:p>
            <a:pPr algn="ctr"/>
            <a:endParaRPr lang="ru-RU" sz="1100" b="1" dirty="0">
              <a:solidFill>
                <a:srgbClr val="C00000"/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C00000"/>
                </a:solidFill>
              </a:rPr>
              <a:t>Графа 4 меньше или равна графе3;</a:t>
            </a:r>
            <a:r>
              <a:rPr lang="ru-RU" sz="1100" b="1" dirty="0">
                <a:solidFill>
                  <a:srgbClr val="C00000"/>
                </a:solidFill>
              </a:rPr>
              <a:t> Графа </a:t>
            </a:r>
            <a:r>
              <a:rPr lang="ru-RU" sz="1100" b="1" dirty="0" smtClean="0">
                <a:solidFill>
                  <a:srgbClr val="C00000"/>
                </a:solidFill>
              </a:rPr>
              <a:t>7меньше </a:t>
            </a:r>
            <a:r>
              <a:rPr lang="ru-RU" sz="1100" b="1" dirty="0">
                <a:solidFill>
                  <a:srgbClr val="C00000"/>
                </a:solidFill>
              </a:rPr>
              <a:t>или равна </a:t>
            </a:r>
            <a:r>
              <a:rPr lang="ru-RU" sz="1100" b="1" dirty="0" smtClean="0">
                <a:solidFill>
                  <a:srgbClr val="C00000"/>
                </a:solidFill>
              </a:rPr>
              <a:t>графе 6</a:t>
            </a:r>
          </a:p>
          <a:p>
            <a:pPr algn="ctr"/>
            <a:r>
              <a:rPr lang="ru-RU" sz="1100" b="1" dirty="0" smtClean="0">
                <a:solidFill>
                  <a:srgbClr val="C00000"/>
                </a:solidFill>
              </a:rPr>
              <a:t>Графа 5 меньше или равна графе3; Графа 7меньше или равна графе 4</a:t>
            </a:r>
          </a:p>
          <a:p>
            <a:pPr algn="ctr"/>
            <a:r>
              <a:rPr lang="ru-RU" sz="1100" b="1" dirty="0" smtClean="0">
                <a:solidFill>
                  <a:srgbClr val="C00000"/>
                </a:solidFill>
              </a:rPr>
              <a:t>Графа 6 меньше или равна графе 3;</a:t>
            </a:r>
            <a:r>
              <a:rPr lang="ru-RU" sz="1100" b="1" dirty="0">
                <a:solidFill>
                  <a:srgbClr val="C00000"/>
                </a:solidFill>
              </a:rPr>
              <a:t> Графа </a:t>
            </a:r>
            <a:r>
              <a:rPr lang="ru-RU" sz="1100" b="1" dirty="0" smtClean="0">
                <a:solidFill>
                  <a:srgbClr val="C00000"/>
                </a:solidFill>
              </a:rPr>
              <a:t>7равна «0» если  графа 4 равна «0»</a:t>
            </a:r>
            <a:endParaRPr lang="ru-RU" sz="1100" b="1" dirty="0">
              <a:solidFill>
                <a:srgbClr val="C00000"/>
              </a:solidFill>
            </a:endParaRPr>
          </a:p>
          <a:p>
            <a:pPr algn="ctr"/>
            <a:endParaRPr lang="ru-RU" sz="11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100" b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574202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13. Оснащенность лабораторным оборудованием</a:t>
            </a:r>
            <a:endParaRPr lang="ru-RU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340768"/>
            <a:ext cx="1954560" cy="4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5302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31691" y="1366683"/>
            <a:ext cx="5340710" cy="406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Изменения в таблице</a:t>
            </a:r>
            <a:endParaRPr lang="ru-RU" altLang="ru-RU" sz="20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8" name="Таблица 7"/>
          <p:cNvPicPr>
            <a:picLocks noGrp="1" noChangeAspect="1"/>
          </p:cNvPicPr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484372" y="1849474"/>
            <a:ext cx="8229600" cy="4768552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359741" y="1317522"/>
            <a:ext cx="1852219" cy="511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продолжение</a:t>
            </a:r>
            <a:endParaRPr lang="ru-RU" altLang="ru-RU" sz="20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3522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13. Оснащенность лабораторным оборудованием</a:t>
            </a:r>
            <a:endParaRPr lang="ru-RU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340768"/>
            <a:ext cx="1954560" cy="4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5302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31691" y="1366683"/>
            <a:ext cx="5340710" cy="406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Изменения в таблице</a:t>
            </a:r>
            <a:endParaRPr lang="ru-RU" altLang="ru-RU" sz="20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" name="Таблица 2"/>
          <p:cNvPicPr>
            <a:picLocks noGrp="1" noChangeAspect="1"/>
          </p:cNvPicPr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457200" y="1828799"/>
            <a:ext cx="8085358" cy="4719392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359741" y="1317522"/>
            <a:ext cx="1852219" cy="511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продолжение</a:t>
            </a:r>
            <a:endParaRPr lang="ru-RU" altLang="ru-RU" sz="20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4582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Требования  к  таблице 5302  формы 30_4    за отчётный период 2021г</a:t>
            </a:r>
            <a:endParaRPr lang="ru-RU" sz="2400" dirty="0"/>
          </a:p>
        </p:txBody>
      </p:sp>
      <p:sp>
        <p:nvSpPr>
          <p:cNvPr id="5" name="Rectangle 453"/>
          <p:cNvSpPr txBox="1">
            <a:spLocks noChangeArrowheads="1"/>
          </p:cNvSpPr>
          <p:nvPr/>
        </p:nvSpPr>
        <p:spPr bwMode="auto">
          <a:xfrm>
            <a:off x="457200" y="1981200"/>
            <a:ext cx="8075240" cy="3886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1600" b="1" dirty="0" smtClean="0">
                <a:solidFill>
                  <a:srgbClr val="0000FF"/>
                </a:solidFill>
                <a:cs typeface="Times New Roman" pitchFamily="18" charset="0"/>
              </a:rPr>
              <a:t>        В таблицу вносится все оборудование, которое 31 декабря  отчётного  года состоит на балансе М/О, в </a:t>
            </a:r>
            <a:r>
              <a:rPr lang="ru-RU" altLang="ru-RU" sz="1600" b="1" dirty="0" err="1" smtClean="0">
                <a:solidFill>
                  <a:srgbClr val="0000FF"/>
                </a:solidFill>
                <a:cs typeface="Times New Roman" pitchFamily="18" charset="0"/>
              </a:rPr>
              <a:t>т.ч</a:t>
            </a:r>
            <a:r>
              <a:rPr lang="ru-RU" altLang="ru-RU" sz="1600" b="1" dirty="0" smtClean="0">
                <a:solidFill>
                  <a:srgbClr val="0000FF"/>
                </a:solidFill>
                <a:cs typeface="Times New Roman" pitchFamily="18" charset="0"/>
              </a:rPr>
              <a:t>. сломанное, в ремонте, законсервированное, подготовленное к списанию. </a:t>
            </a:r>
            <a:r>
              <a:rPr lang="ru-RU" altLang="ru-RU" sz="1600" b="1" u="sng" dirty="0" smtClean="0">
                <a:solidFill>
                  <a:srgbClr val="0000FF"/>
                </a:solidFill>
                <a:cs typeface="Times New Roman" pitchFamily="18" charset="0"/>
              </a:rPr>
              <a:t>Если  в М/О имеется несколько лабораторий </a:t>
            </a:r>
            <a:r>
              <a:rPr lang="ru-RU" altLang="ru-RU" sz="1600" b="1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ru-RU" altLang="ru-RU" sz="1600" b="1" dirty="0" err="1" smtClean="0">
                <a:solidFill>
                  <a:srgbClr val="0000FF"/>
                </a:solidFill>
                <a:cs typeface="Times New Roman" pitchFamily="18" charset="0"/>
              </a:rPr>
              <a:t>клинико</a:t>
            </a:r>
            <a:r>
              <a:rPr lang="ru-RU" altLang="ru-RU" sz="1600" b="1" dirty="0" smtClean="0">
                <a:solidFill>
                  <a:srgbClr val="0000FF"/>
                </a:solidFill>
                <a:cs typeface="Times New Roman" pitchFamily="18" charset="0"/>
              </a:rPr>
              <a:t> -диагностическая, биохимическая, бактериологическая ) и др. то </a:t>
            </a:r>
            <a:r>
              <a:rPr lang="ru-RU" altLang="ru-RU" sz="1600" b="1" u="sng" dirty="0" smtClean="0">
                <a:solidFill>
                  <a:srgbClr val="0000FF"/>
                </a:solidFill>
                <a:cs typeface="Times New Roman" pitchFamily="18" charset="0"/>
              </a:rPr>
              <a:t>сведения об их оснащении показываются в данной таблице суммарно. </a:t>
            </a:r>
            <a:r>
              <a:rPr lang="ru-RU" altLang="ru-RU" sz="1600" b="1" dirty="0" smtClean="0">
                <a:solidFill>
                  <a:srgbClr val="0000FF"/>
                </a:solidFill>
                <a:cs typeface="Times New Roman" pitchFamily="18" charset="0"/>
              </a:rPr>
              <a:t>Сверку оборудования находящегося на балансе М/О, а также статус списания необходимо сверить с бухгалтерией, и с инженером по </a:t>
            </a:r>
            <a:r>
              <a:rPr lang="ru-RU" altLang="ru-RU" sz="1600" b="1" dirty="0" err="1" smtClean="0">
                <a:solidFill>
                  <a:srgbClr val="0000FF"/>
                </a:solidFill>
                <a:cs typeface="Times New Roman" pitchFamily="18" charset="0"/>
              </a:rPr>
              <a:t>мед.технике</a:t>
            </a:r>
            <a:r>
              <a:rPr lang="ru-RU" altLang="ru-RU" sz="1600" b="1" dirty="0" smtClean="0">
                <a:solidFill>
                  <a:srgbClr val="0000FF"/>
                </a:solidFill>
                <a:cs typeface="Times New Roman" pitchFamily="18" charset="0"/>
              </a:rPr>
              <a:t>,  по актам инвентаризации, по актам списания.  </a:t>
            </a:r>
          </a:p>
          <a:p>
            <a:pPr algn="ctr">
              <a:defRPr/>
            </a:pPr>
            <a:endParaRPr lang="ru-RU" altLang="ru-RU" sz="1600" b="1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ru-RU" altLang="ru-RU" sz="1600" b="1" u="sng" dirty="0" smtClean="0">
                <a:solidFill>
                  <a:srgbClr val="C00000"/>
                </a:solidFill>
              </a:rPr>
              <a:t>    СТРОГО </a:t>
            </a:r>
            <a:r>
              <a:rPr lang="ru-RU" altLang="ru-RU" sz="1600" b="1" u="sng" dirty="0">
                <a:solidFill>
                  <a:srgbClr val="C00000"/>
                </a:solidFill>
              </a:rPr>
              <a:t>обязательна сверка оборудования таблицы  </a:t>
            </a:r>
            <a:r>
              <a:rPr lang="ru-RU" altLang="ru-RU" sz="1600" b="1" u="sng" dirty="0" smtClean="0">
                <a:solidFill>
                  <a:srgbClr val="C00000"/>
                </a:solidFill>
              </a:rPr>
              <a:t>5302 </a:t>
            </a:r>
            <a:r>
              <a:rPr lang="ru-RU" altLang="ru-RU" sz="1600" b="1" u="sng" dirty="0">
                <a:solidFill>
                  <a:srgbClr val="C00000"/>
                </a:solidFill>
              </a:rPr>
              <a:t>с оборудованием ФРМО. </a:t>
            </a:r>
          </a:p>
          <a:p>
            <a:pPr>
              <a:defRPr/>
            </a:pPr>
            <a:r>
              <a:rPr lang="ru-RU" altLang="ru-RU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ru-RU" altLang="ru-RU" sz="1600" b="1" dirty="0">
                <a:solidFill>
                  <a:srgbClr val="C00000"/>
                </a:solidFill>
              </a:rPr>
              <a:t>         </a:t>
            </a:r>
            <a:r>
              <a:rPr lang="ru-RU" altLang="ru-RU" sz="1600" b="1" dirty="0">
                <a:solidFill>
                  <a:srgbClr val="0000FF"/>
                </a:solidFill>
              </a:rPr>
              <a:t>Вложение  о сверке оборудования из </a:t>
            </a:r>
            <a:r>
              <a:rPr lang="ru-RU" altLang="ru-RU" sz="1600" b="1" dirty="0" smtClean="0">
                <a:solidFill>
                  <a:srgbClr val="0000FF"/>
                </a:solidFill>
              </a:rPr>
              <a:t>ФРМО</a:t>
            </a:r>
            <a:r>
              <a:rPr lang="en-US" altLang="ru-RU" sz="1600" b="1" dirty="0">
                <a:solidFill>
                  <a:srgbClr val="0000FF"/>
                </a:solidFill>
              </a:rPr>
              <a:t> -</a:t>
            </a:r>
            <a:r>
              <a:rPr lang="ru-RU" altLang="ru-RU" sz="1600" b="1" dirty="0">
                <a:solidFill>
                  <a:srgbClr val="0000FF"/>
                </a:solidFill>
              </a:rPr>
              <a:t>   </a:t>
            </a:r>
            <a:r>
              <a:rPr lang="en-US" altLang="ru-RU" sz="1600" b="1" dirty="0">
                <a:solidFill>
                  <a:srgbClr val="0000FF"/>
                </a:solidFill>
              </a:rPr>
              <a:t>(</a:t>
            </a:r>
            <a:r>
              <a:rPr lang="ru-RU" altLang="ru-RU" sz="1600" b="1" dirty="0">
                <a:solidFill>
                  <a:srgbClr val="0000FF"/>
                </a:solidFill>
              </a:rPr>
              <a:t>таблица </a:t>
            </a:r>
            <a:r>
              <a:rPr lang="en-US" altLang="ru-RU" sz="1600" b="1" dirty="0">
                <a:solidFill>
                  <a:srgbClr val="0000FF"/>
                </a:solidFill>
              </a:rPr>
              <a:t>Excel </a:t>
            </a:r>
            <a:r>
              <a:rPr lang="ru-RU" altLang="ru-RU" sz="1600" b="1" dirty="0">
                <a:solidFill>
                  <a:srgbClr val="0000FF"/>
                </a:solidFill>
              </a:rPr>
              <a:t>с итогами), </a:t>
            </a:r>
            <a:r>
              <a:rPr lang="ru-RU" altLang="ru-RU" sz="1600" b="1" dirty="0" smtClean="0">
                <a:solidFill>
                  <a:srgbClr val="0000FF"/>
                </a:solidFill>
              </a:rPr>
              <a:t>скомпонованного </a:t>
            </a:r>
            <a:r>
              <a:rPr lang="ru-RU" altLang="ru-RU" sz="1600" b="1" dirty="0">
                <a:solidFill>
                  <a:srgbClr val="0000FF"/>
                </a:solidFill>
              </a:rPr>
              <a:t>под перечень оборудования  строк  таблицы  </a:t>
            </a:r>
            <a:r>
              <a:rPr lang="ru-RU" altLang="ru-RU" sz="1600" b="1" dirty="0" smtClean="0">
                <a:solidFill>
                  <a:srgbClr val="0000FF"/>
                </a:solidFill>
              </a:rPr>
              <a:t>5302 </a:t>
            </a:r>
            <a:r>
              <a:rPr lang="ru-RU" sz="1600" b="1" dirty="0" smtClean="0">
                <a:solidFill>
                  <a:srgbClr val="0000FF"/>
                </a:solidFill>
              </a:rPr>
              <a:t>прикреплять </a:t>
            </a:r>
            <a:r>
              <a:rPr lang="ru-RU" sz="1600" b="1" dirty="0">
                <a:solidFill>
                  <a:srgbClr val="0000FF"/>
                </a:solidFill>
              </a:rPr>
              <a:t>к годовой  форме</a:t>
            </a:r>
            <a:r>
              <a:rPr lang="en-US" sz="1600" b="1" dirty="0">
                <a:solidFill>
                  <a:srgbClr val="0000FF"/>
                </a:solidFill>
              </a:rPr>
              <a:t>  </a:t>
            </a:r>
            <a:r>
              <a:rPr lang="ru-RU" sz="1600" b="1" dirty="0">
                <a:solidFill>
                  <a:srgbClr val="0000FF"/>
                </a:solidFill>
              </a:rPr>
              <a:t>30-4 на свод  ЮР. лица</a:t>
            </a:r>
            <a:endParaRPr lang="ru-RU" altLang="ru-RU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49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5978" y="1519225"/>
            <a:ext cx="8229600" cy="4934112"/>
          </a:xfrm>
          <a:prstGeom prst="rect">
            <a:avLst/>
          </a:prstGeom>
        </p:spPr>
      </p:pic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57200" y="264805"/>
            <a:ext cx="8185355" cy="1143000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lvl="0"/>
            <a:r>
              <a:rPr lang="ru-RU" altLang="ru-RU" sz="2000" b="1" u="sng" dirty="0" smtClean="0">
                <a:solidFill>
                  <a:schemeClr val="bg1"/>
                </a:solidFill>
                <a:latin typeface="Times New Roman" pitchFamily="18" charset="0"/>
              </a:rPr>
              <a:t>Таблица: - 4601</a:t>
            </a:r>
            <a:r>
              <a:rPr lang="ru-RU" altLang="ru-RU" sz="2000" u="sng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b="1" u="sng" dirty="0" smtClean="0">
                <a:solidFill>
                  <a:schemeClr val="bg1"/>
                </a:solidFill>
                <a:latin typeface="Times New Roman" pitchFamily="18" charset="0"/>
              </a:rPr>
              <a:t>Деятельность физиотерапевтического отделения (кабинета)</a:t>
            </a:r>
            <a:br>
              <a:rPr lang="ru-RU" altLang="ru-RU" sz="2000" b="1" u="sng" dirty="0" smtClean="0">
                <a:solidFill>
                  <a:schemeClr val="bg1"/>
                </a:solidFill>
                <a:latin typeface="Times New Roman" pitchFamily="18" charset="0"/>
              </a:rPr>
            </a:br>
            <a:endParaRPr lang="ru-RU" alt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5978" y="996005"/>
            <a:ext cx="82296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altLang="ru-RU" sz="1400" b="1" dirty="0" smtClean="0">
                <a:latin typeface="Times New Roman" pitchFamily="18" charset="0"/>
              </a:rPr>
              <a:t>Т</a:t>
            </a:r>
            <a:r>
              <a:rPr lang="ru-RU" altLang="ru-RU" sz="1400" b="1" dirty="0">
                <a:latin typeface="Times New Roman" pitchFamily="18" charset="0"/>
              </a:rPr>
              <a:t>.№4601 заполняется на основании сведений, указанных  в  медицинской карте пациента, закончившего лечение в физиотерапевтическом отделении(ф.044/у</a:t>
            </a:r>
            <a:r>
              <a:rPr lang="ru-RU" altLang="ru-RU" sz="1400" b="1" dirty="0" smtClean="0">
                <a:latin typeface="Times New Roman" pitchFamily="18" charset="0"/>
              </a:rPr>
              <a:t>)</a:t>
            </a:r>
          </a:p>
        </p:txBody>
      </p:sp>
      <p:sp>
        <p:nvSpPr>
          <p:cNvPr id="6" name="Rectangle 453"/>
          <p:cNvSpPr txBox="1">
            <a:spLocks noChangeArrowheads="1"/>
          </p:cNvSpPr>
          <p:nvPr/>
        </p:nvSpPr>
        <p:spPr bwMode="auto">
          <a:xfrm>
            <a:off x="3635896" y="4437112"/>
            <a:ext cx="4832921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</a:rPr>
              <a:t>В табл. 4601по  стр. 1.1 и стр.2.1  данные по инвалидам ВСЕГО</a:t>
            </a:r>
            <a:endParaRPr lang="ru-RU" altLang="ru-RU" sz="1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8100392" y="2269805"/>
            <a:ext cx="292225" cy="187927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436096" y="1519224"/>
            <a:ext cx="3032721" cy="82965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Перенос данных из ф.30_1 таб.1100, гр.4 (стр.109+ стр.195)   (номер. строк по </a:t>
            </a:r>
            <a:r>
              <a:rPr lang="ru-RU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экр</a:t>
            </a:r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и </a:t>
            </a:r>
            <a:r>
              <a:rPr lang="ru-RU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печатн</a:t>
            </a:r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форме)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3959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Таблица 5"/>
          <p:cNvPicPr>
            <a:picLocks noGrp="1" noChangeAspect="1"/>
          </p:cNvPicPr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457200" y="1772816"/>
            <a:ext cx="8229600" cy="4752527"/>
          </a:xfrm>
          <a:prstGeom prst="rect">
            <a:avLst/>
          </a:prstGeom>
        </p:spPr>
      </p:pic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</a:rPr>
              <a:t>14. Деятельность кабинетов функциональной диагностики</a:t>
            </a:r>
            <a:endParaRPr lang="ru-RU" altLang="ru-RU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21110" y="1435510"/>
            <a:ext cx="1602618" cy="393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</a:rPr>
              <a:t>Таблица 5401</a:t>
            </a:r>
            <a:r>
              <a:rPr lang="ru-RU" altLang="ru-RU" sz="1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7944" y="3429000"/>
            <a:ext cx="3600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Гр 3 по стр.1,2,3,5,6,7,8,9 = гр.4 + гр. 5 + гр. 5_1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067944" y="4227731"/>
            <a:ext cx="374441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Строка 4 по гр. 3, 4 ,5, 5_1 = сумме стр.7+8+9+10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067943" y="5157192"/>
            <a:ext cx="375280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Стр.10 гр.3 =Табл.5402 стр.32+33+34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4100051" y="5671152"/>
            <a:ext cx="387309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Стр.10 гр. 5_1 = гр.3-гр.4-гр.5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900326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95536" y="404664"/>
            <a:ext cx="8596064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itchFamily="18" charset="0"/>
              </a:rPr>
              <a:t>Таблица заполняется  на основании сведений, указанных в журнале регистрации исследований, выполненных в отделении (кабинете) функциональной диагностики </a:t>
            </a:r>
            <a:r>
              <a:rPr lang="ru-RU" altLang="ru-RU" sz="1600" b="1" dirty="0" smtClean="0">
                <a:latin typeface="Times New Roman" pitchFamily="18" charset="0"/>
              </a:rPr>
              <a:t>                          (</a:t>
            </a:r>
            <a:r>
              <a:rPr lang="ru-RU" altLang="ru-RU" sz="1600" b="1" dirty="0">
                <a:latin typeface="Times New Roman" pitchFamily="18" charset="0"/>
              </a:rPr>
              <a:t>ф. 157/у-93 приказ МЗ России от 30.11.93 № 283)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При обследовании одного пациента одномоментно (при одном обращении) несколькими различными методами функциональной диагностики с выдачей отдельных врачебных заключений по каждому методу каждое исследование регистрируется под новым порядковым номером с заполнением всех граф журнала и включается в соответствующие таблицы отчета.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 rot="10800000" flipV="1">
            <a:off x="514350" y="3360420"/>
            <a:ext cx="8629650" cy="10993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Данные из таблицы 5401 по строкам должны строго совпадать данным из таблицы 5402: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-стр7т.5401= сумме строк 1+4+5+6+7+8+9+11+13 табл.5402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-стр9т.5401=сумме строк 21+23+24+25+29+30+31табл.5402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-стр10т.5401=сумме строк 32+33+34табл.5402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rot="10800000" flipV="1">
            <a:off x="514350" y="4920961"/>
            <a:ext cx="862965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Допустимы расхождения строки 8 табл. 5401 со стр14,16,17,19 табл. 5402</a:t>
            </a:r>
          </a:p>
        </p:txBody>
      </p:sp>
    </p:spTree>
    <p:extLst>
      <p:ext uri="{BB962C8B-B14F-4D97-AF65-F5344CB8AC3E}">
        <p14:creationId xmlns:p14="http://schemas.microsoft.com/office/powerpoint/2010/main" val="265241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Таблица 5"/>
          <p:cNvPicPr>
            <a:picLocks noGrp="1" noChangeAspect="1"/>
          </p:cNvPicPr>
          <p:nvPr>
            <p:ph type="tbl" idx="1"/>
          </p:nvPr>
        </p:nvPicPr>
        <p:blipFill>
          <a:blip r:embed="rId3"/>
          <a:stretch>
            <a:fillRect/>
          </a:stretch>
        </p:blipFill>
        <p:spPr>
          <a:xfrm>
            <a:off x="366039" y="1467855"/>
            <a:ext cx="8291264" cy="5151079"/>
          </a:xfrm>
          <a:prstGeom prst="rect">
            <a:avLst/>
          </a:prstGeom>
        </p:spPr>
      </p:pic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395536" y="188640"/>
            <a:ext cx="8291264" cy="1279215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5</a:t>
            </a:r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</a:rPr>
              <a:t>. Методы функциональной диагностики</a:t>
            </a:r>
            <a:endParaRPr lang="ru-RU" altLang="ru-RU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3568" y="836713"/>
            <a:ext cx="237626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5402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2240" y="2132856"/>
            <a:ext cx="2141984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Стр.13.1=сумме строк 1+4+5+6+7+8+9+11+13</a:t>
            </a:r>
            <a:r>
              <a:rPr lang="en-US" sz="1600" b="1" dirty="0" smtClean="0"/>
              <a:t>         </a:t>
            </a:r>
            <a:r>
              <a:rPr lang="ru-RU" sz="1600" b="1" dirty="0">
                <a:solidFill>
                  <a:srgbClr val="FF0000"/>
                </a:solidFill>
              </a:rPr>
              <a:t>стр.13.1 гр.3  должна быть равна стр.7 гр.3 </a:t>
            </a:r>
            <a:r>
              <a:rPr lang="ru-RU" sz="1600" b="1" dirty="0" smtClean="0">
                <a:solidFill>
                  <a:srgbClr val="FF0000"/>
                </a:solidFill>
              </a:rPr>
              <a:t>табл.5401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6732240" y="3682332"/>
            <a:ext cx="2141984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Стр.20.1=сумме строк 14+16+17+19</a:t>
            </a:r>
            <a:r>
              <a:rPr lang="en-US" sz="1600" b="1" dirty="0" smtClean="0"/>
              <a:t>                     </a:t>
            </a:r>
            <a:r>
              <a:rPr lang="ru-RU" sz="1600" b="1" dirty="0" smtClean="0">
                <a:solidFill>
                  <a:srgbClr val="FF0000"/>
                </a:solidFill>
              </a:rPr>
              <a:t>стр.20.1 </a:t>
            </a:r>
            <a:r>
              <a:rPr lang="ru-RU" sz="1600" b="1" dirty="0">
                <a:solidFill>
                  <a:srgbClr val="FF0000"/>
                </a:solidFill>
              </a:rPr>
              <a:t>гр.3  должна быть равна стр. 8 гр.3 табл.5401</a:t>
            </a: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6732238" y="5677611"/>
            <a:ext cx="2141985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Стр.31.1=сумме строк 21+23+24+25+29+30+31</a:t>
            </a:r>
            <a:r>
              <a:rPr lang="en-US" sz="1400" b="1" dirty="0" smtClean="0"/>
              <a:t>       </a:t>
            </a:r>
            <a:r>
              <a:rPr lang="ru-RU" sz="1400" b="1" dirty="0" smtClean="0">
                <a:solidFill>
                  <a:srgbClr val="FF0000"/>
                </a:solidFill>
              </a:rPr>
              <a:t>стр.31.1 </a:t>
            </a:r>
            <a:r>
              <a:rPr lang="ru-RU" sz="1400" b="1" dirty="0">
                <a:solidFill>
                  <a:srgbClr val="FF0000"/>
                </a:solidFill>
              </a:rPr>
              <a:t>гр.3  должна быть равна стр.9 гр.3 табл.5401</a:t>
            </a:r>
          </a:p>
        </p:txBody>
      </p:sp>
      <p:sp>
        <p:nvSpPr>
          <p:cNvPr id="3" name="Прямоугольник 2"/>
          <p:cNvSpPr/>
          <p:nvPr/>
        </p:nvSpPr>
        <p:spPr>
          <a:xfrm rot="10800000" flipH="1" flipV="1">
            <a:off x="6876255" y="5181730"/>
            <a:ext cx="211202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стр.26 равна сумме строк (27+28)</a:t>
            </a:r>
          </a:p>
        </p:txBody>
      </p:sp>
    </p:spTree>
    <p:extLst>
      <p:ext uri="{BB962C8B-B14F-4D97-AF65-F5344CB8AC3E}">
        <p14:creationId xmlns:p14="http://schemas.microsoft.com/office/powerpoint/2010/main" val="10113073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Таблица 6"/>
          <p:cNvPicPr>
            <a:picLocks noGrp="1" noChangeAspect="1"/>
          </p:cNvPicPr>
          <p:nvPr>
            <p:ph type="tbl" idx="1"/>
          </p:nvPr>
        </p:nvPicPr>
        <p:blipFill>
          <a:blip r:embed="rId3"/>
          <a:stretch>
            <a:fillRect/>
          </a:stretch>
        </p:blipFill>
        <p:spPr>
          <a:xfrm>
            <a:off x="457200" y="1828799"/>
            <a:ext cx="8435280" cy="4624537"/>
          </a:xfrm>
          <a:prstGeom prst="rect">
            <a:avLst/>
          </a:prstGeom>
        </p:spPr>
      </p:pic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 altLang="ru-RU" sz="2400" b="1">
                <a:solidFill>
                  <a:schemeClr val="bg1"/>
                </a:solidFill>
                <a:latin typeface="Times New Roman" pitchFamily="18" charset="0"/>
              </a:rPr>
              <a:t>15. Методы функциональной диагностики</a:t>
            </a:r>
            <a:endParaRPr lang="ru-RU" altLang="ru-RU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99606" y="1349115"/>
            <a:ext cx="1723377" cy="47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5402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940152" y="1349116"/>
            <a:ext cx="2304256" cy="423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продолжение</a:t>
            </a:r>
            <a:endParaRPr lang="ru-RU" altLang="ru-RU" sz="20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6980983" y="3501008"/>
            <a:ext cx="187220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Стр.34=сумме строк с 34_1 по  34_16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6980983" y="4749845"/>
            <a:ext cx="2271537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Стр.35 = строке 34</a:t>
            </a:r>
            <a:r>
              <a:rPr lang="en-US" b="1" dirty="0" smtClean="0"/>
              <a:t>   </a:t>
            </a:r>
            <a:r>
              <a:rPr lang="ru-RU" b="1" dirty="0"/>
              <a:t> </a:t>
            </a:r>
            <a:r>
              <a:rPr lang="ru-RU" sz="1600" b="1" dirty="0">
                <a:solidFill>
                  <a:srgbClr val="FF0000"/>
                </a:solidFill>
              </a:rPr>
              <a:t>стр.35 гр.3  должна быть равна стр.10 гр.3 табл.5401</a:t>
            </a:r>
          </a:p>
        </p:txBody>
      </p:sp>
    </p:spTree>
    <p:extLst>
      <p:ext uri="{BB962C8B-B14F-4D97-AF65-F5344CB8AC3E}">
        <p14:creationId xmlns:p14="http://schemas.microsoft.com/office/powerpoint/2010/main" val="17849058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Таблица 5"/>
          <p:cNvPicPr>
            <a:picLocks noGrp="1" noChangeAspect="1"/>
          </p:cNvPicPr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480086" y="1902541"/>
            <a:ext cx="8229600" cy="48965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57200" y="383458"/>
            <a:ext cx="8229600" cy="1371600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</a:rPr>
              <a:t>16. Оснащение аппаратурой и оборудованием</a:t>
            </a:r>
            <a:endParaRPr lang="ru-RU" altLang="ru-RU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64444" y="1388532"/>
            <a:ext cx="1847316" cy="440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5404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5237045" y="4909764"/>
            <a:ext cx="3033148" cy="144016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5237044" y="5053780"/>
            <a:ext cx="3007366" cy="103412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004048" y="2852936"/>
            <a:ext cx="1596865" cy="14310"/>
          </a:xfrm>
          <a:prstGeom prst="straightConnector1">
            <a:avLst/>
          </a:prstGeom>
          <a:ln w="127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5013309" y="3057832"/>
            <a:ext cx="20807" cy="1667654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076056" y="3051525"/>
            <a:ext cx="288032" cy="1385587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453"/>
          <p:cNvSpPr txBox="1">
            <a:spLocks noChangeArrowheads="1"/>
          </p:cNvSpPr>
          <p:nvPr/>
        </p:nvSpPr>
        <p:spPr bwMode="auto">
          <a:xfrm>
            <a:off x="5364089" y="3339898"/>
            <a:ext cx="3368484" cy="8091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1400" b="1" dirty="0"/>
              <a:t>Сведения о наличии аппаратов и оборудования указываются по состоянию на 31.12 отчетного </a:t>
            </a:r>
            <a:r>
              <a:rPr lang="ru-RU" altLang="ru-RU" sz="1400" b="1" dirty="0" smtClean="0"/>
              <a:t>года.</a:t>
            </a:r>
            <a:endParaRPr lang="ru-RU" alt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46415219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</a:rPr>
              <a:t>16. Оснащение аппаратурой и оборудованием</a:t>
            </a:r>
            <a:endParaRPr lang="ru-RU" altLang="ru-RU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64444" y="1388532"/>
            <a:ext cx="1847316" cy="440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5404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28797"/>
            <a:ext cx="8229600" cy="491257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699792" y="1340769"/>
            <a:ext cx="5184576" cy="488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Продолжение таблицы</a:t>
            </a:r>
          </a:p>
        </p:txBody>
      </p:sp>
      <p:sp>
        <p:nvSpPr>
          <p:cNvPr id="8" name="Rectangle 453"/>
          <p:cNvSpPr txBox="1">
            <a:spLocks noChangeArrowheads="1"/>
          </p:cNvSpPr>
          <p:nvPr/>
        </p:nvSpPr>
        <p:spPr bwMode="auto">
          <a:xfrm>
            <a:off x="4041058" y="4188542"/>
            <a:ext cx="4357996" cy="10406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1400" b="1" dirty="0" smtClean="0"/>
              <a:t>Строка 42 равна сумме строк 1+5+7+9+11+12+14+16+18+20+22+23+24+25+27+28+29+30+33+34+35+37+38+39+40+41 </a:t>
            </a:r>
            <a:endParaRPr lang="ru-RU" altLang="ru-RU" sz="1400" b="1" dirty="0"/>
          </a:p>
        </p:txBody>
      </p:sp>
      <p:sp>
        <p:nvSpPr>
          <p:cNvPr id="9" name="Rectangle 453"/>
          <p:cNvSpPr txBox="1">
            <a:spLocks noChangeArrowheads="1"/>
          </p:cNvSpPr>
          <p:nvPr/>
        </p:nvSpPr>
        <p:spPr bwMode="auto">
          <a:xfrm>
            <a:off x="4041058" y="6165304"/>
            <a:ext cx="4357996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1400" b="1" dirty="0" smtClean="0"/>
              <a:t>Из строки 42 аппараты и   оборудование распределяются в строки 43,44,45 по срокам эксплуатации, во все графы. Стр.42</a:t>
            </a:r>
            <a:r>
              <a:rPr lang="en-US" altLang="ru-RU" sz="1400" b="1" dirty="0" smtClean="0"/>
              <a:t>&gt;</a:t>
            </a:r>
            <a:r>
              <a:rPr lang="ru-RU" altLang="ru-RU" sz="1400" b="1" dirty="0" smtClean="0"/>
              <a:t>/=сумме строк43+44+45</a:t>
            </a:r>
            <a:endParaRPr lang="ru-RU" alt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87604634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760168"/>
          </a:xfrm>
        </p:spPr>
      </p:sp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Требования  к  таблице 5404  формы 30_4    за отчётный период 2022г</a:t>
            </a:r>
            <a:endParaRPr lang="ru-RU" sz="2400" dirty="0"/>
          </a:p>
        </p:txBody>
      </p:sp>
      <p:sp>
        <p:nvSpPr>
          <p:cNvPr id="5" name="Rectangle 453"/>
          <p:cNvSpPr txBox="1">
            <a:spLocks noChangeArrowheads="1"/>
          </p:cNvSpPr>
          <p:nvPr/>
        </p:nvSpPr>
        <p:spPr bwMode="auto">
          <a:xfrm>
            <a:off x="457200" y="1981200"/>
            <a:ext cx="8075240" cy="3680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cs typeface="Times New Roman" pitchFamily="18" charset="0"/>
              </a:rPr>
              <a:t>     В таблицу вносится все оборудование, которое 31 декабря отчётного года состоит на балансе М/О, в </a:t>
            </a:r>
            <a:r>
              <a:rPr lang="ru-RU" altLang="ru-RU" sz="1600" b="1" dirty="0" err="1" smtClean="0">
                <a:solidFill>
                  <a:srgbClr val="000000"/>
                </a:solidFill>
                <a:cs typeface="Times New Roman" pitchFamily="18" charset="0"/>
              </a:rPr>
              <a:t>т.ч</a:t>
            </a:r>
            <a:r>
              <a:rPr lang="ru-RU" altLang="ru-RU" sz="1600" b="1" dirty="0" smtClean="0">
                <a:solidFill>
                  <a:srgbClr val="000000"/>
                </a:solidFill>
                <a:cs typeface="Times New Roman" pitchFamily="18" charset="0"/>
              </a:rPr>
              <a:t>. сломанное, в ремонте, законсервированное, подготовленное к списанию.</a:t>
            </a:r>
          </a:p>
          <a:p>
            <a:pPr algn="ctr"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cs typeface="Times New Roman" pitchFamily="18" charset="0"/>
              </a:rPr>
              <a:t>Сверку оборудования находящегося на балансе М/О, а также статус списания необходимо сверить с бухгалтерией, и с инженером по </a:t>
            </a:r>
            <a:r>
              <a:rPr lang="ru-RU" altLang="ru-RU" sz="1600" b="1" dirty="0" err="1" smtClean="0">
                <a:solidFill>
                  <a:srgbClr val="000000"/>
                </a:solidFill>
                <a:cs typeface="Times New Roman" pitchFamily="18" charset="0"/>
              </a:rPr>
              <a:t>мед.технике</a:t>
            </a:r>
            <a:r>
              <a:rPr lang="ru-RU" altLang="ru-RU" sz="1600" b="1" dirty="0" smtClean="0">
                <a:solidFill>
                  <a:srgbClr val="000000"/>
                </a:solidFill>
                <a:cs typeface="Times New Roman" pitchFamily="18" charset="0"/>
              </a:rPr>
              <a:t>,  по актам инвентаризации, по актам списания.  </a:t>
            </a:r>
          </a:p>
          <a:p>
            <a:pPr algn="ctr">
              <a:defRPr/>
            </a:pPr>
            <a:endParaRPr lang="ru-RU" altLang="ru-RU" sz="16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ru-RU" altLang="ru-RU" sz="1600" b="1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ru-RU" altLang="ru-RU" sz="1600" b="1" dirty="0">
                <a:solidFill>
                  <a:srgbClr val="C00000"/>
                </a:solidFill>
              </a:rPr>
              <a:t> </a:t>
            </a:r>
            <a:r>
              <a:rPr lang="ru-RU" altLang="ru-RU" sz="1600" b="1" u="sng" dirty="0">
                <a:solidFill>
                  <a:srgbClr val="C00000"/>
                </a:solidFill>
              </a:rPr>
              <a:t>СТРОГО обязательна сверка оборудования </a:t>
            </a:r>
            <a:r>
              <a:rPr lang="ru-RU" altLang="ru-RU" sz="1600" b="1" u="sng" dirty="0" smtClean="0">
                <a:solidFill>
                  <a:srgbClr val="C00000"/>
                </a:solidFill>
              </a:rPr>
              <a:t>таблиц 5404 ; 5600 с </a:t>
            </a:r>
            <a:r>
              <a:rPr lang="ru-RU" altLang="ru-RU" sz="1600" b="1" u="sng" dirty="0">
                <a:solidFill>
                  <a:srgbClr val="C00000"/>
                </a:solidFill>
              </a:rPr>
              <a:t>оборудованием ФРМО. </a:t>
            </a:r>
          </a:p>
          <a:p>
            <a:pPr>
              <a:defRPr/>
            </a:pPr>
            <a:r>
              <a:rPr lang="ru-RU" altLang="ru-RU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ru-RU" altLang="ru-RU" sz="1600" b="1" dirty="0">
                <a:solidFill>
                  <a:srgbClr val="C00000"/>
                </a:solidFill>
              </a:rPr>
              <a:t>         </a:t>
            </a:r>
            <a:r>
              <a:rPr lang="ru-RU" altLang="ru-RU" sz="1600" b="1" dirty="0">
                <a:solidFill>
                  <a:srgbClr val="0000FF"/>
                </a:solidFill>
              </a:rPr>
              <a:t>Вложение  о сверке оборудования из </a:t>
            </a:r>
            <a:r>
              <a:rPr lang="ru-RU" altLang="ru-RU" sz="1600" b="1" dirty="0" smtClean="0">
                <a:solidFill>
                  <a:srgbClr val="0000FF"/>
                </a:solidFill>
              </a:rPr>
              <a:t>ФРМО</a:t>
            </a:r>
            <a:r>
              <a:rPr lang="en-US" altLang="ru-RU" sz="1600" b="1" dirty="0">
                <a:solidFill>
                  <a:srgbClr val="0000FF"/>
                </a:solidFill>
              </a:rPr>
              <a:t> -</a:t>
            </a:r>
            <a:r>
              <a:rPr lang="ru-RU" altLang="ru-RU" sz="1600" b="1" dirty="0">
                <a:solidFill>
                  <a:srgbClr val="0000FF"/>
                </a:solidFill>
              </a:rPr>
              <a:t>   </a:t>
            </a:r>
            <a:r>
              <a:rPr lang="en-US" altLang="ru-RU" sz="1600" b="1" dirty="0" smtClean="0">
                <a:solidFill>
                  <a:srgbClr val="0000FF"/>
                </a:solidFill>
              </a:rPr>
              <a:t>(</a:t>
            </a:r>
            <a:r>
              <a:rPr lang="ru-RU" altLang="ru-RU" sz="1600" b="1" dirty="0" smtClean="0">
                <a:solidFill>
                  <a:srgbClr val="0000FF"/>
                </a:solidFill>
              </a:rPr>
              <a:t>таблица </a:t>
            </a:r>
            <a:r>
              <a:rPr lang="en-US" altLang="ru-RU" sz="1600" b="1" dirty="0">
                <a:solidFill>
                  <a:srgbClr val="0000FF"/>
                </a:solidFill>
              </a:rPr>
              <a:t>Excel </a:t>
            </a:r>
            <a:r>
              <a:rPr lang="ru-RU" altLang="ru-RU" sz="1600" b="1" dirty="0" smtClean="0">
                <a:solidFill>
                  <a:srgbClr val="0000FF"/>
                </a:solidFill>
              </a:rPr>
              <a:t>с </a:t>
            </a:r>
            <a:r>
              <a:rPr lang="ru-RU" altLang="ru-RU" sz="1600" b="1" dirty="0">
                <a:solidFill>
                  <a:srgbClr val="0000FF"/>
                </a:solidFill>
              </a:rPr>
              <a:t>итогами), скомпонованного под перечень оборудования  строк  </a:t>
            </a:r>
            <a:r>
              <a:rPr lang="ru-RU" altLang="ru-RU" sz="1600" b="1" dirty="0" smtClean="0">
                <a:solidFill>
                  <a:srgbClr val="0000FF"/>
                </a:solidFill>
              </a:rPr>
              <a:t>таблиц 5404; 5600  </a:t>
            </a:r>
            <a:r>
              <a:rPr lang="ru-RU" sz="1600" b="1" dirty="0">
                <a:solidFill>
                  <a:srgbClr val="0000FF"/>
                </a:solidFill>
              </a:rPr>
              <a:t>прикреплять к годовой  форме</a:t>
            </a:r>
            <a:r>
              <a:rPr lang="en-US" sz="1600" b="1" dirty="0">
                <a:solidFill>
                  <a:srgbClr val="0000FF"/>
                </a:solidFill>
              </a:rPr>
              <a:t>  </a:t>
            </a:r>
            <a:r>
              <a:rPr lang="ru-RU" sz="1600" b="1" dirty="0">
                <a:solidFill>
                  <a:srgbClr val="0000FF"/>
                </a:solidFill>
              </a:rPr>
              <a:t>30-4 на свод  ЮР. лица</a:t>
            </a:r>
            <a:endParaRPr lang="ru-RU" altLang="ru-RU" sz="1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33490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Таблица 5"/>
          <p:cNvPicPr>
            <a:picLocks noGrp="1" noChangeAspect="1"/>
          </p:cNvPicPr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611560" y="1828798"/>
            <a:ext cx="7992888" cy="4768554"/>
          </a:xfrm>
          <a:prstGeom prst="rect">
            <a:avLst/>
          </a:prstGeom>
        </p:spPr>
      </p:pic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20. Аппараты </a:t>
            </a:r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</a:rPr>
              <a:t>и 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оборудование  службы переливания крови</a:t>
            </a:r>
            <a:endParaRPr lang="ru-RU" altLang="ru-RU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60438" y="1445341"/>
            <a:ext cx="1851321" cy="383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5600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921231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8229600" cy="5400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</a:t>
            </a:r>
            <a:r>
              <a:rPr lang="ru-RU" sz="4000" dirty="0" smtClean="0">
                <a:solidFill>
                  <a:srgbClr val="0000FF"/>
                </a:solidFill>
              </a:rPr>
              <a:t>Спасибо за внимание!</a:t>
            </a:r>
            <a:endParaRPr lang="ru-RU" sz="40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ru-RU" sz="40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0000FF"/>
                </a:solidFill>
              </a:rPr>
              <a:t>МАЛЯКИНА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00FF"/>
                </a:solidFill>
              </a:rPr>
              <a:t>Надежда Николаевна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00FF"/>
                </a:solidFill>
              </a:rPr>
              <a:t>Тел-</a:t>
            </a:r>
            <a:r>
              <a:rPr lang="ru-RU" sz="1600" dirty="0">
                <a:solidFill>
                  <a:srgbClr val="0000FF"/>
                </a:solidFill>
              </a:rPr>
              <a:t>(8 863</a:t>
            </a:r>
            <a:r>
              <a:rPr lang="ru-RU" sz="1600" dirty="0" smtClean="0">
                <a:solidFill>
                  <a:srgbClr val="0000FF"/>
                </a:solidFill>
              </a:rPr>
              <a:t>)-306-50-74; внутренний (062)</a:t>
            </a:r>
            <a:endParaRPr lang="ru-RU" sz="16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0000FF"/>
                </a:solidFill>
              </a:rPr>
              <a:t>Адрес электронной почты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0000FF"/>
                </a:solidFill>
                <a:hlinkClick r:id="rId2"/>
              </a:rPr>
              <a:t>stat@miacrost.ru</a:t>
            </a:r>
            <a:r>
              <a:rPr lang="ru-RU" sz="1600" dirty="0" smtClean="0">
                <a:solidFill>
                  <a:srgbClr val="0000FF"/>
                </a:solidFill>
              </a:rPr>
              <a:t>  ( с пометкой:-  для </a:t>
            </a:r>
            <a:r>
              <a:rPr lang="ru-RU" sz="1600" dirty="0" err="1" smtClean="0">
                <a:solidFill>
                  <a:srgbClr val="0000FF"/>
                </a:solidFill>
              </a:rPr>
              <a:t>Малякиной</a:t>
            </a:r>
            <a:r>
              <a:rPr lang="ru-RU" sz="1600" dirty="0" smtClean="0">
                <a:solidFill>
                  <a:srgbClr val="0000FF"/>
                </a:solidFill>
              </a:rPr>
              <a:t>)</a:t>
            </a:r>
            <a:endParaRPr lang="ru-RU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336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57200" y="264805"/>
            <a:ext cx="8229600" cy="1143000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lvl="0"/>
            <a:r>
              <a:rPr lang="ru-RU" altLang="ru-RU" sz="2000" b="1" u="sng" dirty="0">
                <a:solidFill>
                  <a:schemeClr val="bg1"/>
                </a:solidFill>
                <a:latin typeface="Times New Roman" pitchFamily="18" charset="0"/>
              </a:rPr>
              <a:t>Таблица: </a:t>
            </a:r>
            <a:r>
              <a:rPr lang="ru-RU" altLang="ru-RU" sz="2000" b="1" u="sng" dirty="0" smtClean="0">
                <a:solidFill>
                  <a:schemeClr val="bg1"/>
                </a:solidFill>
                <a:latin typeface="Times New Roman" pitchFamily="18" charset="0"/>
              </a:rPr>
              <a:t>-</a:t>
            </a:r>
            <a:r>
              <a:rPr lang="en-US" altLang="ru-RU" sz="2000" b="1" u="sng" dirty="0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ru-RU" altLang="ru-RU" sz="2000" b="1" u="sng" dirty="0" smtClean="0">
                <a:solidFill>
                  <a:schemeClr val="bg1"/>
                </a:solidFill>
                <a:latin typeface="Times New Roman" pitchFamily="18" charset="0"/>
              </a:rPr>
              <a:t>4701              Деятельность </a:t>
            </a:r>
            <a:r>
              <a:rPr lang="ru-RU" altLang="ru-RU" sz="2000" b="1" u="sng" dirty="0">
                <a:solidFill>
                  <a:schemeClr val="bg1"/>
                </a:solidFill>
                <a:latin typeface="Times New Roman" pitchFamily="18" charset="0"/>
              </a:rPr>
              <a:t>кабинета ЛФК</a:t>
            </a:r>
            <a:endParaRPr lang="ru-RU" alt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600200"/>
            <a:ext cx="8517632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altLang="ru-RU" sz="1400" b="1" dirty="0" smtClean="0">
                <a:latin typeface="Times New Roman" pitchFamily="18" charset="0"/>
              </a:rPr>
              <a:t>Т.№</a:t>
            </a:r>
            <a:r>
              <a:rPr lang="ru-RU" altLang="ru-RU" sz="1400" b="1" dirty="0">
                <a:latin typeface="Times New Roman" pitchFamily="18" charset="0"/>
              </a:rPr>
              <a:t>4701 заполняется на основании сведений, указанных в медицинской  карте пациента, закончившего лечение в кабинете лечебной физкультуры(ф.042/у), включаются сведения и о пациентах, получивших лечебный массаж</a:t>
            </a:r>
            <a:br>
              <a:rPr lang="ru-RU" altLang="ru-RU" sz="1400" b="1" dirty="0">
                <a:latin typeface="Times New Roman" pitchFamily="18" charset="0"/>
              </a:rPr>
            </a:br>
            <a:r>
              <a:rPr lang="ru-RU" altLang="ru-RU" sz="1400" b="1" dirty="0">
                <a:latin typeface="Times New Roman" pitchFamily="18" charset="0"/>
              </a:rPr>
              <a:t>Сведения указанные в таблицах, заверяются подписью ответственного лица</a:t>
            </a:r>
            <a:r>
              <a:rPr lang="ru-RU" altLang="ru-RU" sz="1400" b="1" dirty="0" smtClean="0">
                <a:latin typeface="Times New Roman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2554307"/>
            <a:ext cx="8517632" cy="3971037"/>
          </a:xfrm>
          <a:prstGeom prst="rect">
            <a:avLst/>
          </a:prstGeom>
        </p:spPr>
      </p:pic>
      <p:sp>
        <p:nvSpPr>
          <p:cNvPr id="6" name="Rectangle 453"/>
          <p:cNvSpPr txBox="1">
            <a:spLocks noChangeArrowheads="1"/>
          </p:cNvSpPr>
          <p:nvPr/>
        </p:nvSpPr>
        <p:spPr bwMode="auto">
          <a:xfrm>
            <a:off x="3635896" y="4797152"/>
            <a:ext cx="4752527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</a:rPr>
              <a:t>В табл. 4701 по  стр. 1.1 и стр.2.1  данные по инвалидам ВСЕГО</a:t>
            </a:r>
            <a:endParaRPr lang="ru-RU" altLang="ru-RU" sz="1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8203231" y="3238383"/>
            <a:ext cx="370384" cy="152276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776611" y="2543709"/>
            <a:ext cx="2971853" cy="6586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Перенос данных из ф.30_1 таб.1100, гр.4 (</a:t>
            </a:r>
            <a:r>
              <a:rPr lang="ru-RU" sz="1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стр.56+стр.130+стр.164)   </a:t>
            </a:r>
            <a:r>
              <a:rPr lang="ru-RU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(номер. строк по </a:t>
            </a:r>
            <a:r>
              <a:rPr lang="ru-RU" sz="1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экранной </a:t>
            </a:r>
            <a:r>
              <a:rPr lang="ru-RU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1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печатной </a:t>
            </a:r>
            <a:r>
              <a:rPr lang="ru-RU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форме)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6109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9446" y="1124745"/>
            <a:ext cx="7962900" cy="3312368"/>
          </a:xfrm>
          <a:prstGeom prst="rect">
            <a:avLst/>
          </a:prstGeom>
        </p:spPr>
      </p:pic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18641" y="165253"/>
            <a:ext cx="8268159" cy="887483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lvl="0"/>
            <a:r>
              <a:rPr lang="ru-RU" altLang="ru-RU" sz="2000" b="1" u="sng" dirty="0" smtClean="0">
                <a:solidFill>
                  <a:schemeClr val="bg1"/>
                </a:solidFill>
                <a:latin typeface="Times New Roman" pitchFamily="18" charset="0"/>
              </a:rPr>
              <a:t>Таблицы: - 4801</a:t>
            </a:r>
            <a:r>
              <a:rPr lang="ru-RU" altLang="ru-RU" sz="2000" u="sng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b="1" u="sng" dirty="0" smtClean="0">
                <a:solidFill>
                  <a:schemeClr val="bg1"/>
                </a:solidFill>
                <a:latin typeface="Times New Roman" pitchFamily="18" charset="0"/>
              </a:rPr>
              <a:t>Деятельность кабинета  рефлексологии</a:t>
            </a:r>
            <a:br>
              <a:rPr lang="ru-RU" altLang="ru-RU" sz="2000" b="1" u="sng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b="1" u="sng" dirty="0" smtClean="0">
                <a:solidFill>
                  <a:schemeClr val="bg1"/>
                </a:solidFill>
                <a:latin typeface="Times New Roman" pitchFamily="18" charset="0"/>
              </a:rPr>
              <a:t>        480</a:t>
            </a:r>
            <a:r>
              <a:rPr lang="en-US" altLang="ru-RU" sz="2000" b="1" u="sng" dirty="0" smtClean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ru-RU" altLang="ru-RU" sz="2000" b="1" u="sng" dirty="0" smtClean="0">
                <a:solidFill>
                  <a:schemeClr val="bg1"/>
                </a:solidFill>
                <a:latin typeface="Times New Roman" pitchFamily="18" charset="0"/>
              </a:rPr>
              <a:t> – Деятельность отделения диализа</a:t>
            </a:r>
            <a:endParaRPr lang="ru-RU" alt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344" y="1916833"/>
            <a:ext cx="884002" cy="720080"/>
          </a:xfrm>
          <a:prstGeom prst="rect">
            <a:avLst/>
          </a:prstGeom>
        </p:spPr>
      </p:pic>
      <p:cxnSp>
        <p:nvCxnSpPr>
          <p:cNvPr id="21" name="Прямая со стрелкой 20"/>
          <p:cNvCxnSpPr/>
          <p:nvPr/>
        </p:nvCxnSpPr>
        <p:spPr>
          <a:xfrm>
            <a:off x="7884368" y="2564904"/>
            <a:ext cx="0" cy="43204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446" y="4581129"/>
            <a:ext cx="6286810" cy="208823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6256" y="5013176"/>
            <a:ext cx="1944217" cy="165618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 flipH="1">
            <a:off x="5220072" y="2996951"/>
            <a:ext cx="2664296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 4801 Информация из 1 строки,</a:t>
            </a:r>
          </a:p>
          <a:p>
            <a:r>
              <a:rPr lang="ru-RU" sz="1600" dirty="0" smtClean="0"/>
              <a:t>1.1 Инвалидов (ВСЕГО)</a:t>
            </a:r>
          </a:p>
          <a:p>
            <a:r>
              <a:rPr lang="ru-RU" sz="1600" dirty="0" smtClean="0"/>
              <a:t>1.2Детей-инвалидов</a:t>
            </a:r>
          </a:p>
          <a:p>
            <a:r>
              <a:rPr lang="ru-RU" sz="1600" dirty="0"/>
              <a:t>Информация из </a:t>
            </a:r>
            <a:r>
              <a:rPr lang="ru-RU" sz="1600" dirty="0" smtClean="0"/>
              <a:t>2 строки:</a:t>
            </a:r>
            <a:endParaRPr lang="ru-RU" sz="1600" dirty="0"/>
          </a:p>
          <a:p>
            <a:r>
              <a:rPr lang="ru-RU" sz="1600" dirty="0"/>
              <a:t>2.1Инвалидам(ВСЕГО)</a:t>
            </a:r>
          </a:p>
          <a:p>
            <a:r>
              <a:rPr lang="ru-RU" sz="1600" dirty="0" smtClean="0"/>
              <a:t>2.2Детям-инвалидам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4952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13330</TotalTime>
  <Words>4570</Words>
  <Application>Microsoft Office PowerPoint</Application>
  <PresentationFormat>Экран (4:3)</PresentationFormat>
  <Paragraphs>485</Paragraphs>
  <Slides>78</Slides>
  <Notes>25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78</vt:i4>
      </vt:variant>
    </vt:vector>
  </HeadingPairs>
  <TitlesOfParts>
    <vt:vector size="84" baseType="lpstr">
      <vt:lpstr>Arial</vt:lpstr>
      <vt:lpstr>Calibri</vt:lpstr>
      <vt:lpstr>Times New Roman</vt:lpstr>
      <vt:lpstr>Wingdings</vt:lpstr>
      <vt:lpstr>Wingdings 2</vt:lpstr>
      <vt:lpstr>Тема Office</vt:lpstr>
      <vt:lpstr>МИНИСТЕРСТВО   ЗДРАВООХРАНЕНИЯ РОСТОВСКОЙ ОБЛАСТИ ГБУ РО   «МЕДИЦИНСКИЙ ИНФОРМАЦИОННО-АНАЛИТИЧЕСКИЙ  ЦЕНТР»</vt:lpstr>
      <vt:lpstr>Презентация PowerPoint</vt:lpstr>
      <vt:lpstr>Презентация PowerPoint</vt:lpstr>
      <vt:lpstr>Презентация PowerPoint</vt:lpstr>
      <vt:lpstr> 1. Деятельность радиотерапевтического отделения (кабинета лучевой терапии)  </vt:lpstr>
      <vt:lpstr> 1. Деятельность радиотерапевтического отделения (кабинета лучевой терапии)  </vt:lpstr>
      <vt:lpstr>Таблица: - 4601 Деятельность физиотерапевтического отделения (кабинета) </vt:lpstr>
      <vt:lpstr>Таблица: -  4701              Деятельность кабинета ЛФК</vt:lpstr>
      <vt:lpstr>Таблицы: - 4801 Деятельность кабинета  рефлексологии         4802 – Деятельность отделения диализа</vt:lpstr>
      <vt:lpstr>Таблицы: - 4803 Деятельность отделения гипербарической оксигенации         4804 – Логопедическая помощь</vt:lpstr>
      <vt:lpstr>Презентация PowerPoint</vt:lpstr>
      <vt:lpstr>Презентация PowerPoint</vt:lpstr>
      <vt:lpstr>Презентация PowerPoint</vt:lpstr>
      <vt:lpstr>  Деятельность центров (отделений) вспомогательных  репродуктивных технологий   </vt:lpstr>
      <vt:lpstr>Деятельность отделения (кабинета) медицинской профилактики</vt:lpstr>
      <vt:lpstr> Деятельность отделения (кабинета) медицинской профилактики      (ПРОДОЛЖЕНИЕ ) табл.4809 </vt:lpstr>
      <vt:lpstr>  Деятельность отделения (кабинета) медицинской профилактики      (ПРОДОЛЖЕНИЕ ) табл.4809 </vt:lpstr>
      <vt:lpstr>Презентация PowerPoint</vt:lpstr>
      <vt:lpstr>При заполнении раздела VI «Работа диагностических отделений (кабинетов)» ФФСН №30 следует иметь в виду</vt:lpstr>
      <vt:lpstr>Презентация PowerPoint</vt:lpstr>
      <vt:lpstr>Таблица 5100</vt:lpstr>
      <vt:lpstr>Презентация PowerPoint</vt:lpstr>
      <vt:lpstr>1. Рентгенодиагностические исследования (без профилактических исследований)  Табл.5100 </vt:lpstr>
      <vt:lpstr>1. Рентгенодиагностические исследования (без профилактических исследований)  Табл.5100 </vt:lpstr>
      <vt:lpstr>1. Рентгенодиагностические исследования (без профилактических исследований)  Табл.5100 ( продолжение)</vt:lpstr>
      <vt:lpstr>2.Интервенционные вмешательства под лучевым контролем Рентгенхирургия, рентгенэндоваскулярные диагностика и лечение  Табл.5111 </vt:lpstr>
      <vt:lpstr>Презентация PowerPoint</vt:lpstr>
      <vt:lpstr>Межформенная увязка: Сверить таблицу 5111 с таблицей 4100 формы 14 стр.8 (Разницу пояснить)</vt:lpstr>
      <vt:lpstr>Помощь больным с инфарктом миокарда из табл.5111</vt:lpstr>
      <vt:lpstr>3. Компьютерная томография  </vt:lpstr>
      <vt:lpstr>3. Компьютерная томография В таблицу «Excel» 5113 по строкам 1-14 включаются сведения о выполненных компьтерно-томографических  исследованиях   </vt:lpstr>
      <vt:lpstr>4. Рентгенологические профилактические (скрининговые) обследования табл. 5114  ( вид таблицы из «Барса»)</vt:lpstr>
      <vt:lpstr>4. Рентгенологические профилактические (скрининговые) обследования табл. 5114    «Excel» </vt:lpstr>
      <vt:lpstr>4. Рентгенологические профилактические (скрининговые) обследования </vt:lpstr>
      <vt:lpstr>«Ультрозвуковые исследования»</vt:lpstr>
      <vt:lpstr>«Аппараты и оборудование для лучевой диагностики»</vt:lpstr>
      <vt:lpstr>«Аппараты и оборудование для лучевой диагностики»</vt:lpstr>
      <vt:lpstr>«Аппараты и оборудование для лучевой диагностики»</vt:lpstr>
      <vt:lpstr>«Аппараты и оборудование для лучевой диагностики»</vt:lpstr>
      <vt:lpstr>«Аппараты и оборудование для лучевой диагностики»</vt:lpstr>
      <vt:lpstr>«Аппараты и оборудование для лучевой диагностики»</vt:lpstr>
      <vt:lpstr>«Аппараты и оборудование для лучевой диагностики»</vt:lpstr>
      <vt:lpstr>«Аппараты и оборудование для лучевой диагностики»</vt:lpstr>
      <vt:lpstr>«Аппараты и оборудование для лучевой диагностики»</vt:lpstr>
      <vt:lpstr>«Аппараты и оборудование для лучевой диагностики»</vt:lpstr>
      <vt:lpstr>«Аппараты и оборудование для лучевой диагностики»</vt:lpstr>
      <vt:lpstr>«Аппараты и оборудование для лучевой диагностики»</vt:lpstr>
      <vt:lpstr>7. «Аппараты и оборудование отделений (кабинетов) лучевой терапии»</vt:lpstr>
      <vt:lpstr>Презентация PowerPoint</vt:lpstr>
      <vt:lpstr>«Аппараты и оборудование отделений (кабинетов) лучевой терапии»</vt:lpstr>
      <vt:lpstr>8. «Магнитно-резонансные томаграфии»</vt:lpstr>
      <vt:lpstr>Презентация PowerPoint</vt:lpstr>
      <vt:lpstr>9. Деятельность лаборатории радиоизотопной диагностики</vt:lpstr>
      <vt:lpstr>9. Деятельность лаборатории радиоизотопной диагностики</vt:lpstr>
      <vt:lpstr>Число процедур радионуклидной терапии и число пациентов, пролеченных методами радионуклидной терапии </vt:lpstr>
      <vt:lpstr>Деятельность эндоскопических отделений (кабинетов)</vt:lpstr>
      <vt:lpstr>Деятельность эндоскопических отделений (кабинетов)                                                             продолжение</vt:lpstr>
      <vt:lpstr>Деятельность эндоскопических отделений (кабинетов)</vt:lpstr>
      <vt:lpstr>Аппараты и оборудование эндоскопических отделений (кабинетов)</vt:lpstr>
      <vt:lpstr>ПРИМЕЧАНИЕ:</vt:lpstr>
      <vt:lpstr>Пояснения по заполнению таблиц 5125 и 5126</vt:lpstr>
      <vt:lpstr>Деятельность лаборатории</vt:lpstr>
      <vt:lpstr>12. Деятельность лаборатории</vt:lpstr>
      <vt:lpstr>Из числа анализов (табл. 5300 _1 новый расчёт; гр.3)</vt:lpstr>
      <vt:lpstr>Из числа анализов (табл. 5300 _1 новый расчёт; гр.3)</vt:lpstr>
      <vt:lpstr>13. Оснащенность лабораторным оборудованием</vt:lpstr>
      <vt:lpstr>13. Оснащенность лабораторным оборудованием</vt:lpstr>
      <vt:lpstr>13. Оснащенность лабораторным оборудованием</vt:lpstr>
      <vt:lpstr>Требования  к  таблице 5302  формы 30_4    за отчётный период 2021г</vt:lpstr>
      <vt:lpstr>14. Деятельность кабинетов функциональной диагностики</vt:lpstr>
      <vt:lpstr>Презентация PowerPoint</vt:lpstr>
      <vt:lpstr>5. Методы функциональной диагностики</vt:lpstr>
      <vt:lpstr>15. Методы функциональной диагностики</vt:lpstr>
      <vt:lpstr>16. Оснащение аппаратурой и оборудованием</vt:lpstr>
      <vt:lpstr>16. Оснащение аппаратурой и оборудованием</vt:lpstr>
      <vt:lpstr>Требования  к  таблице 5404  формы 30_4    за отчётный период 2022г</vt:lpstr>
      <vt:lpstr>20. Аппараты и оборудование  службы переливания крови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А. Голубев</dc:creator>
  <cp:lastModifiedBy>Малякина Надежда Николаевна</cp:lastModifiedBy>
  <cp:revision>1135</cp:revision>
  <cp:lastPrinted>2023-11-27T12:55:10Z</cp:lastPrinted>
  <dcterms:created xsi:type="dcterms:W3CDTF">2018-12-10T15:54:55Z</dcterms:created>
  <dcterms:modified xsi:type="dcterms:W3CDTF">2023-12-20T09:59:05Z</dcterms:modified>
</cp:coreProperties>
</file>